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315" r:id="rId3"/>
    <p:sldId id="316" r:id="rId4"/>
    <p:sldId id="314" r:id="rId5"/>
    <p:sldId id="257" r:id="rId6"/>
    <p:sldId id="297" r:id="rId7"/>
    <p:sldId id="262" r:id="rId8"/>
    <p:sldId id="380" r:id="rId9"/>
    <p:sldId id="309" r:id="rId10"/>
    <p:sldId id="310" r:id="rId11"/>
    <p:sldId id="311" r:id="rId12"/>
    <p:sldId id="322" r:id="rId13"/>
    <p:sldId id="335" r:id="rId14"/>
    <p:sldId id="329" r:id="rId15"/>
    <p:sldId id="368" r:id="rId16"/>
    <p:sldId id="369" r:id="rId17"/>
    <p:sldId id="377" r:id="rId18"/>
    <p:sldId id="384" r:id="rId19"/>
    <p:sldId id="385" r:id="rId20"/>
    <p:sldId id="382" r:id="rId21"/>
    <p:sldId id="383" r:id="rId22"/>
    <p:sldId id="354" r:id="rId23"/>
    <p:sldId id="358" r:id="rId24"/>
    <p:sldId id="337" r:id="rId25"/>
    <p:sldId id="386" r:id="rId26"/>
    <p:sldId id="338" r:id="rId27"/>
    <p:sldId id="353" r:id="rId28"/>
    <p:sldId id="349" r:id="rId29"/>
    <p:sldId id="343" r:id="rId30"/>
    <p:sldId id="344" r:id="rId31"/>
    <p:sldId id="347" r:id="rId32"/>
    <p:sldId id="341" r:id="rId33"/>
    <p:sldId id="360" r:id="rId34"/>
    <p:sldId id="363" r:id="rId35"/>
    <p:sldId id="362" r:id="rId36"/>
    <p:sldId id="361" r:id="rId37"/>
    <p:sldId id="295" r:id="rId3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B71E4D81-2DF7-4956-8E3A-99911E3C81FE}">
          <p14:sldIdLst>
            <p14:sldId id="256"/>
            <p14:sldId id="315"/>
            <p14:sldId id="316"/>
            <p14:sldId id="314"/>
            <p14:sldId id="257"/>
            <p14:sldId id="297"/>
            <p14:sldId id="262"/>
            <p14:sldId id="380"/>
            <p14:sldId id="309"/>
            <p14:sldId id="310"/>
            <p14:sldId id="311"/>
            <p14:sldId id="322"/>
            <p14:sldId id="335"/>
            <p14:sldId id="329"/>
            <p14:sldId id="368"/>
            <p14:sldId id="369"/>
            <p14:sldId id="377"/>
            <p14:sldId id="384"/>
            <p14:sldId id="385"/>
            <p14:sldId id="382"/>
            <p14:sldId id="383"/>
            <p14:sldId id="354"/>
            <p14:sldId id="358"/>
            <p14:sldId id="337"/>
            <p14:sldId id="386"/>
            <p14:sldId id="338"/>
            <p14:sldId id="353"/>
            <p14:sldId id="349"/>
            <p14:sldId id="343"/>
            <p14:sldId id="344"/>
            <p14:sldId id="347"/>
            <p14:sldId id="341"/>
            <p14:sldId id="360"/>
            <p14:sldId id="363"/>
            <p14:sldId id="362"/>
            <p14:sldId id="361"/>
            <p14:sldId id="29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18" autoAdjust="0"/>
    <p:restoredTop sz="94660"/>
  </p:normalViewPr>
  <p:slideViewPr>
    <p:cSldViewPr>
      <p:cViewPr varScale="1">
        <p:scale>
          <a:sx n="83" d="100"/>
          <a:sy n="83" d="100"/>
        </p:scale>
        <p:origin x="1296" y="67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8.png"/><Relationship Id="rId1" Type="http://schemas.openxmlformats.org/officeDocument/2006/relationships/image" Target="../media/image29.jpe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image" Target="../media/image31.pn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8.png"/><Relationship Id="rId1" Type="http://schemas.openxmlformats.org/officeDocument/2006/relationships/image" Target="../media/image29.jpe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image" Target="../media/image3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F660F7-5DF5-48CE-9F58-0A266A15FEDD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60CB350B-50CC-4FE7-9FBE-294EC3A21346}">
      <dgm:prSet phldrT="[Texto]" custT="1"/>
      <dgm:spPr/>
      <dgm:t>
        <a:bodyPr/>
        <a:lstStyle/>
        <a:p>
          <a:r>
            <a:rPr lang="pt-BR" sz="1600" b="1" dirty="0"/>
            <a:t>CF 88 – art. 214</a:t>
          </a:r>
        </a:p>
      </dgm:t>
    </dgm:pt>
    <dgm:pt modelId="{5AC3CC9A-2700-4C42-B62F-A0CE992BCE40}" type="parTrans" cxnId="{8AB2CF48-6B3A-48BF-99C6-AC1206802F3D}">
      <dgm:prSet/>
      <dgm:spPr/>
      <dgm:t>
        <a:bodyPr/>
        <a:lstStyle/>
        <a:p>
          <a:endParaRPr lang="pt-BR"/>
        </a:p>
      </dgm:t>
    </dgm:pt>
    <dgm:pt modelId="{5503FB88-6768-49AE-A926-6152DD65C1E3}" type="sibTrans" cxnId="{8AB2CF48-6B3A-48BF-99C6-AC1206802F3D}">
      <dgm:prSet/>
      <dgm:spPr/>
      <dgm:t>
        <a:bodyPr/>
        <a:lstStyle/>
        <a:p>
          <a:endParaRPr lang="pt-BR"/>
        </a:p>
      </dgm:t>
    </dgm:pt>
    <dgm:pt modelId="{DD878CE1-081B-4F1D-B03A-0517C17B2A29}">
      <dgm:prSet phldrT="[Texto]" custT="1"/>
      <dgm:spPr/>
      <dgm:t>
        <a:bodyPr/>
        <a:lstStyle/>
        <a:p>
          <a:pPr algn="just"/>
          <a:r>
            <a:rPr lang="pt-BR" sz="1500" dirty="0" smtClean="0"/>
            <a:t>Necessidade </a:t>
          </a:r>
          <a:r>
            <a:rPr lang="pt-BR" sz="1500" dirty="0"/>
            <a:t>de se estabelecer um plano nacional de educação, de duração decenal, com o objetivo de articular o sistema nacional de educação em regime de colaboração entre União, Estados e Municípios e definir diretrizes, objetivos, metas e estratégias para assegurar a manutenção e desenvolvimento do ensino em seus diversos níveis, etapas e modalidades por meio de ações integradas dos poderes públicos das diferentes esferas federativas.</a:t>
          </a:r>
        </a:p>
      </dgm:t>
    </dgm:pt>
    <dgm:pt modelId="{1DBDB77D-1114-4B16-99B5-D2C8B2D88816}" type="parTrans" cxnId="{D099BDCB-4143-4875-81F7-4123701B7BD4}">
      <dgm:prSet/>
      <dgm:spPr/>
      <dgm:t>
        <a:bodyPr/>
        <a:lstStyle/>
        <a:p>
          <a:endParaRPr lang="pt-BR"/>
        </a:p>
      </dgm:t>
    </dgm:pt>
    <dgm:pt modelId="{A921B3BD-7C8B-482A-819D-82FBA7361D6F}" type="sibTrans" cxnId="{D099BDCB-4143-4875-81F7-4123701B7BD4}">
      <dgm:prSet/>
      <dgm:spPr/>
      <dgm:t>
        <a:bodyPr/>
        <a:lstStyle/>
        <a:p>
          <a:endParaRPr lang="pt-BR"/>
        </a:p>
      </dgm:t>
    </dgm:pt>
    <dgm:pt modelId="{B1D8228B-BB06-4896-B409-4194896CCD16}">
      <dgm:prSet phldrT="[Texto]" custT="1"/>
      <dgm:spPr/>
      <dgm:t>
        <a:bodyPr/>
        <a:lstStyle/>
        <a:p>
          <a:r>
            <a:rPr lang="pt-BR" sz="1600" b="1" dirty="0"/>
            <a:t> </a:t>
          </a:r>
          <a:endParaRPr lang="pt-BR" sz="1600" b="1" dirty="0" smtClean="0"/>
        </a:p>
        <a:p>
          <a:r>
            <a:rPr lang="pt-BR" sz="1600" b="1" dirty="0" smtClean="0"/>
            <a:t>Lei </a:t>
          </a:r>
          <a:r>
            <a:rPr lang="pt-BR" sz="1600" b="1" dirty="0"/>
            <a:t>nº 13.005/14 - PNE</a:t>
          </a:r>
        </a:p>
      </dgm:t>
    </dgm:pt>
    <dgm:pt modelId="{E00C47B5-117B-41EF-8866-A27D7FEDBB36}" type="parTrans" cxnId="{3F33328F-B494-43FA-932F-B26BCF23C4C2}">
      <dgm:prSet/>
      <dgm:spPr/>
      <dgm:t>
        <a:bodyPr/>
        <a:lstStyle/>
        <a:p>
          <a:endParaRPr lang="pt-BR"/>
        </a:p>
      </dgm:t>
    </dgm:pt>
    <dgm:pt modelId="{8E9105E6-0020-4F59-A955-D73713FEF20A}" type="sibTrans" cxnId="{3F33328F-B494-43FA-932F-B26BCF23C4C2}">
      <dgm:prSet/>
      <dgm:spPr/>
      <dgm:t>
        <a:bodyPr/>
        <a:lstStyle/>
        <a:p>
          <a:endParaRPr lang="pt-BR"/>
        </a:p>
      </dgm:t>
    </dgm:pt>
    <dgm:pt modelId="{D41AB130-A292-4E2B-A3F7-831884AEEE2A}">
      <dgm:prSet phldrT="[Texto]" custT="1"/>
      <dgm:spPr/>
      <dgm:t>
        <a:bodyPr/>
        <a:lstStyle/>
        <a:p>
          <a:pPr algn="l"/>
          <a:r>
            <a:rPr lang="pt-BR" sz="1500" dirty="0"/>
            <a:t>Decênio 2014/2024 </a:t>
          </a:r>
        </a:p>
      </dgm:t>
    </dgm:pt>
    <dgm:pt modelId="{01610673-D1DB-4AC5-9B76-D41B704FB225}" type="parTrans" cxnId="{4F95F953-E4CB-4F94-9963-680ACB27C377}">
      <dgm:prSet/>
      <dgm:spPr/>
      <dgm:t>
        <a:bodyPr/>
        <a:lstStyle/>
        <a:p>
          <a:endParaRPr lang="pt-BR"/>
        </a:p>
      </dgm:t>
    </dgm:pt>
    <dgm:pt modelId="{F7B847D0-D055-4132-A147-1631DBB9FD82}" type="sibTrans" cxnId="{4F95F953-E4CB-4F94-9963-680ACB27C377}">
      <dgm:prSet/>
      <dgm:spPr/>
      <dgm:t>
        <a:bodyPr/>
        <a:lstStyle/>
        <a:p>
          <a:endParaRPr lang="pt-BR"/>
        </a:p>
      </dgm:t>
    </dgm:pt>
    <dgm:pt modelId="{AB19134D-3D4E-4BA8-A6FB-1D31E3ACFFAC}">
      <dgm:prSet phldrT="[Texto]" custT="1"/>
      <dgm:spPr/>
      <dgm:t>
        <a:bodyPr/>
        <a:lstStyle/>
        <a:p>
          <a:pPr algn="l"/>
          <a:r>
            <a:rPr lang="pt-BR" sz="1500" dirty="0"/>
            <a:t>20 METAS E 254 ESTRATÉGIAS</a:t>
          </a:r>
        </a:p>
      </dgm:t>
    </dgm:pt>
    <dgm:pt modelId="{DA343E9A-D5E4-431D-99A3-DED28882EEB8}" type="parTrans" cxnId="{154DBF12-2E42-4740-973F-98E3C2B820FC}">
      <dgm:prSet/>
      <dgm:spPr/>
      <dgm:t>
        <a:bodyPr/>
        <a:lstStyle/>
        <a:p>
          <a:endParaRPr lang="pt-BR"/>
        </a:p>
      </dgm:t>
    </dgm:pt>
    <dgm:pt modelId="{B74FF978-1F9F-45DC-A752-F45C43C2F84B}" type="sibTrans" cxnId="{154DBF12-2E42-4740-973F-98E3C2B820FC}">
      <dgm:prSet/>
      <dgm:spPr/>
      <dgm:t>
        <a:bodyPr/>
        <a:lstStyle/>
        <a:p>
          <a:endParaRPr lang="pt-BR"/>
        </a:p>
      </dgm:t>
    </dgm:pt>
    <dgm:pt modelId="{6B855FB2-9B38-466D-8EB6-5F72B4E72D69}">
      <dgm:prSet phldrT="[Texto]" custT="1"/>
      <dgm:spPr/>
      <dgm:t>
        <a:bodyPr/>
        <a:lstStyle/>
        <a:p>
          <a:endParaRPr lang="pt-BR" sz="1600" b="1" dirty="0" smtClean="0"/>
        </a:p>
        <a:p>
          <a:r>
            <a:rPr lang="pt-BR" sz="1600" b="1" dirty="0" smtClean="0"/>
            <a:t>Lei </a:t>
          </a:r>
          <a:r>
            <a:rPr lang="pt-BR" sz="1600" b="1" dirty="0"/>
            <a:t>nº 18.969/2015 - PEE</a:t>
          </a:r>
        </a:p>
      </dgm:t>
    </dgm:pt>
    <dgm:pt modelId="{0F4F0E22-7F93-4926-BC6F-5BFC2D10FE22}" type="parTrans" cxnId="{1E96EAC1-4A99-4DBD-BA4F-CD8634FC6A83}">
      <dgm:prSet/>
      <dgm:spPr/>
      <dgm:t>
        <a:bodyPr/>
        <a:lstStyle/>
        <a:p>
          <a:endParaRPr lang="pt-BR"/>
        </a:p>
      </dgm:t>
    </dgm:pt>
    <dgm:pt modelId="{6537AAD0-CD24-4B12-8105-6D59FEF17BD1}" type="sibTrans" cxnId="{1E96EAC1-4A99-4DBD-BA4F-CD8634FC6A83}">
      <dgm:prSet/>
      <dgm:spPr/>
      <dgm:t>
        <a:bodyPr/>
        <a:lstStyle/>
        <a:p>
          <a:endParaRPr lang="pt-BR"/>
        </a:p>
      </dgm:t>
    </dgm:pt>
    <dgm:pt modelId="{563D4530-E8E2-4926-9F37-B7514B2A3E9C}">
      <dgm:prSet phldrT="[Texto]" custT="1"/>
      <dgm:spPr/>
      <dgm:t>
        <a:bodyPr/>
        <a:lstStyle/>
        <a:p>
          <a:pPr algn="l"/>
          <a:r>
            <a:rPr lang="pt-BR" sz="1500" dirty="0"/>
            <a:t>Decênio 2015/2025</a:t>
          </a:r>
        </a:p>
      </dgm:t>
    </dgm:pt>
    <dgm:pt modelId="{FCB5CFD4-7A59-401B-B510-700F427DBDCA}" type="parTrans" cxnId="{3BD30A01-55C0-48AD-AE94-A676E4885EB6}">
      <dgm:prSet/>
      <dgm:spPr/>
      <dgm:t>
        <a:bodyPr/>
        <a:lstStyle/>
        <a:p>
          <a:endParaRPr lang="pt-BR"/>
        </a:p>
      </dgm:t>
    </dgm:pt>
    <dgm:pt modelId="{4C05E1B6-0325-47FB-B2FA-4F4CCC725560}" type="sibTrans" cxnId="{3BD30A01-55C0-48AD-AE94-A676E4885EB6}">
      <dgm:prSet/>
      <dgm:spPr/>
      <dgm:t>
        <a:bodyPr/>
        <a:lstStyle/>
        <a:p>
          <a:endParaRPr lang="pt-BR"/>
        </a:p>
      </dgm:t>
    </dgm:pt>
    <dgm:pt modelId="{13B04DEB-D43B-457E-A611-0EE98715B669}">
      <dgm:prSet phldrT="[Texto]" custT="1"/>
      <dgm:spPr/>
      <dgm:t>
        <a:bodyPr/>
        <a:lstStyle/>
        <a:p>
          <a:pPr algn="just"/>
          <a:r>
            <a:rPr lang="pt-BR" sz="1500" dirty="0"/>
            <a:t>Obrigatoriedade de elaboração de planos estaduais e municipais de educação, em consonância com as diretrizes, metas e estratégias previstas no PNE, no prazo de um ano, contados da publicação da Lei nº 13.005.</a:t>
          </a:r>
        </a:p>
      </dgm:t>
    </dgm:pt>
    <dgm:pt modelId="{3D18BD13-22E9-4006-A50B-C70372366962}" type="parTrans" cxnId="{6CD3DD60-02FE-4603-8DE0-05A66058F9BB}">
      <dgm:prSet/>
      <dgm:spPr/>
      <dgm:t>
        <a:bodyPr/>
        <a:lstStyle/>
        <a:p>
          <a:endParaRPr lang="pt-BR"/>
        </a:p>
      </dgm:t>
    </dgm:pt>
    <dgm:pt modelId="{41C235A9-C237-47C1-A254-31073657BB0D}" type="sibTrans" cxnId="{6CD3DD60-02FE-4603-8DE0-05A66058F9BB}">
      <dgm:prSet/>
      <dgm:spPr/>
      <dgm:t>
        <a:bodyPr/>
        <a:lstStyle/>
        <a:p>
          <a:endParaRPr lang="pt-BR"/>
        </a:p>
      </dgm:t>
    </dgm:pt>
    <dgm:pt modelId="{48187FFD-AE08-4BB3-A26E-07AD95FCE632}">
      <dgm:prSet phldrT="[Texto]" custT="1"/>
      <dgm:spPr/>
      <dgm:t>
        <a:bodyPr/>
        <a:lstStyle/>
        <a:p>
          <a:pPr algn="l"/>
          <a:r>
            <a:rPr lang="pt-BR" sz="1500" dirty="0"/>
            <a:t>21 METAS E 261 ESTRATÉGIAS</a:t>
          </a:r>
        </a:p>
      </dgm:t>
    </dgm:pt>
    <dgm:pt modelId="{925EE6FD-46B0-40B3-950C-5A064357D333}" type="parTrans" cxnId="{A6D57A95-5D25-47FB-A5D3-27C6950D356B}">
      <dgm:prSet/>
      <dgm:spPr/>
      <dgm:t>
        <a:bodyPr/>
        <a:lstStyle/>
        <a:p>
          <a:endParaRPr lang="pt-BR"/>
        </a:p>
      </dgm:t>
    </dgm:pt>
    <dgm:pt modelId="{DB960134-05B4-4BCD-882F-9C81B14DBACA}" type="sibTrans" cxnId="{A6D57A95-5D25-47FB-A5D3-27C6950D356B}">
      <dgm:prSet/>
      <dgm:spPr/>
      <dgm:t>
        <a:bodyPr/>
        <a:lstStyle/>
        <a:p>
          <a:endParaRPr lang="pt-BR"/>
        </a:p>
      </dgm:t>
    </dgm:pt>
    <dgm:pt modelId="{CCCEAEAC-BBD9-4F00-B19F-92FA620C97B8}">
      <dgm:prSet phldrT="[Texto]" custT="1"/>
      <dgm:spPr/>
      <dgm:t>
        <a:bodyPr/>
        <a:lstStyle/>
        <a:p>
          <a:pPr algn="just"/>
          <a:r>
            <a:rPr lang="pt-BR" sz="1500" dirty="0"/>
            <a:t>O PEE partiu da realidade educacional do Estado para, em consonância com o PNE, projetar objetivos e metas para o decênio 2015-2025, envolvendo todas as redes de ensino (estadual, municipal e privada) e a sociedade.</a:t>
          </a:r>
        </a:p>
      </dgm:t>
    </dgm:pt>
    <dgm:pt modelId="{C11B6E94-0A3A-47B0-B1F2-4AA93E1CDF69}" type="parTrans" cxnId="{17DDA0D1-BEEF-414F-939C-0E20B18A1D1A}">
      <dgm:prSet/>
      <dgm:spPr/>
      <dgm:t>
        <a:bodyPr/>
        <a:lstStyle/>
        <a:p>
          <a:endParaRPr lang="pt-BR"/>
        </a:p>
      </dgm:t>
    </dgm:pt>
    <dgm:pt modelId="{6C0187B9-A3C7-48E5-BFBD-82AE5053E85E}" type="sibTrans" cxnId="{17DDA0D1-BEEF-414F-939C-0E20B18A1D1A}">
      <dgm:prSet/>
      <dgm:spPr/>
      <dgm:t>
        <a:bodyPr/>
        <a:lstStyle/>
        <a:p>
          <a:endParaRPr lang="pt-BR"/>
        </a:p>
      </dgm:t>
    </dgm:pt>
    <dgm:pt modelId="{25A2D98D-8463-438C-BB4A-C5C4CD4FDF61}" type="pres">
      <dgm:prSet presAssocID="{D0F660F7-5DF5-48CE-9F58-0A266A15FED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E205BE54-DA62-48ED-A97D-EA4064B44E92}" type="pres">
      <dgm:prSet presAssocID="{60CB350B-50CC-4FE7-9FBE-294EC3A21346}" presName="composite" presStyleCnt="0"/>
      <dgm:spPr/>
    </dgm:pt>
    <dgm:pt modelId="{A81A1FA8-E311-49F1-A933-F34F8A60A211}" type="pres">
      <dgm:prSet presAssocID="{60CB350B-50CC-4FE7-9FBE-294EC3A21346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756B5FC-D80C-4311-9B14-9FE018771133}" type="pres">
      <dgm:prSet presAssocID="{60CB350B-50CC-4FE7-9FBE-294EC3A21346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D01374F-3D78-4EA2-A764-680A2612029B}" type="pres">
      <dgm:prSet presAssocID="{5503FB88-6768-49AE-A926-6152DD65C1E3}" presName="sp" presStyleCnt="0"/>
      <dgm:spPr/>
    </dgm:pt>
    <dgm:pt modelId="{BAA46F1D-B271-42DA-989F-020218B3BBC2}" type="pres">
      <dgm:prSet presAssocID="{B1D8228B-BB06-4896-B409-4194896CCD16}" presName="composite" presStyleCnt="0"/>
      <dgm:spPr/>
    </dgm:pt>
    <dgm:pt modelId="{FF295543-D66C-46FA-B8B3-7E127585F35B}" type="pres">
      <dgm:prSet presAssocID="{B1D8228B-BB06-4896-B409-4194896CCD16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8F15C3F-685A-4C9F-8EA3-D65805DCBAFE}" type="pres">
      <dgm:prSet presAssocID="{B1D8228B-BB06-4896-B409-4194896CCD16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BBA8DBC-7801-45AA-AF7E-3A019F858620}" type="pres">
      <dgm:prSet presAssocID="{8E9105E6-0020-4F59-A955-D73713FEF20A}" presName="sp" presStyleCnt="0"/>
      <dgm:spPr/>
    </dgm:pt>
    <dgm:pt modelId="{C293A192-7FF9-4337-87E7-34BB74CC7119}" type="pres">
      <dgm:prSet presAssocID="{6B855FB2-9B38-466D-8EB6-5F72B4E72D69}" presName="composite" presStyleCnt="0"/>
      <dgm:spPr/>
    </dgm:pt>
    <dgm:pt modelId="{0D05A21B-F7F9-4E86-81BB-C0D6C1AFB35B}" type="pres">
      <dgm:prSet presAssocID="{6B855FB2-9B38-466D-8EB6-5F72B4E72D69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4DD4DFE-8AC2-4D2D-82D4-69348B28D072}" type="pres">
      <dgm:prSet presAssocID="{6B855FB2-9B38-466D-8EB6-5F72B4E72D69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3F33328F-B494-43FA-932F-B26BCF23C4C2}" srcId="{D0F660F7-5DF5-48CE-9F58-0A266A15FEDD}" destId="{B1D8228B-BB06-4896-B409-4194896CCD16}" srcOrd="1" destOrd="0" parTransId="{E00C47B5-117B-41EF-8866-A27D7FEDBB36}" sibTransId="{8E9105E6-0020-4F59-A955-D73713FEF20A}"/>
    <dgm:cxn modelId="{D876E4A6-BEBB-49D1-AB42-D310FB51F02E}" type="presOf" srcId="{563D4530-E8E2-4926-9F37-B7514B2A3E9C}" destId="{94DD4DFE-8AC2-4D2D-82D4-69348B28D072}" srcOrd="0" destOrd="0" presId="urn:microsoft.com/office/officeart/2005/8/layout/chevron2"/>
    <dgm:cxn modelId="{3BD30A01-55C0-48AD-AE94-A676E4885EB6}" srcId="{6B855FB2-9B38-466D-8EB6-5F72B4E72D69}" destId="{563D4530-E8E2-4926-9F37-B7514B2A3E9C}" srcOrd="0" destOrd="0" parTransId="{FCB5CFD4-7A59-401B-B510-700F427DBDCA}" sibTransId="{4C05E1B6-0325-47FB-B2FA-4F4CCC725560}"/>
    <dgm:cxn modelId="{89E436D8-DB2B-43E7-AF81-1B7830B97368}" type="presOf" srcId="{DD878CE1-081B-4F1D-B03A-0517C17B2A29}" destId="{C756B5FC-D80C-4311-9B14-9FE018771133}" srcOrd="0" destOrd="0" presId="urn:microsoft.com/office/officeart/2005/8/layout/chevron2"/>
    <dgm:cxn modelId="{C2B07F26-0C49-441D-AA24-570846A23D17}" type="presOf" srcId="{B1D8228B-BB06-4896-B409-4194896CCD16}" destId="{FF295543-D66C-46FA-B8B3-7E127585F35B}" srcOrd="0" destOrd="0" presId="urn:microsoft.com/office/officeart/2005/8/layout/chevron2"/>
    <dgm:cxn modelId="{D099BDCB-4143-4875-81F7-4123701B7BD4}" srcId="{60CB350B-50CC-4FE7-9FBE-294EC3A21346}" destId="{DD878CE1-081B-4F1D-B03A-0517C17B2A29}" srcOrd="0" destOrd="0" parTransId="{1DBDB77D-1114-4B16-99B5-D2C8B2D88816}" sibTransId="{A921B3BD-7C8B-482A-819D-82FBA7361D6F}"/>
    <dgm:cxn modelId="{6CD3DD60-02FE-4603-8DE0-05A66058F9BB}" srcId="{B1D8228B-BB06-4896-B409-4194896CCD16}" destId="{13B04DEB-D43B-457E-A611-0EE98715B669}" srcOrd="2" destOrd="0" parTransId="{3D18BD13-22E9-4006-A50B-C70372366962}" sibTransId="{41C235A9-C237-47C1-A254-31073657BB0D}"/>
    <dgm:cxn modelId="{5FCC4D22-A19D-4022-818B-3B19DF6C56EB}" type="presOf" srcId="{13B04DEB-D43B-457E-A611-0EE98715B669}" destId="{28F15C3F-685A-4C9F-8EA3-D65805DCBAFE}" srcOrd="0" destOrd="2" presId="urn:microsoft.com/office/officeart/2005/8/layout/chevron2"/>
    <dgm:cxn modelId="{48B8AAF5-F4BB-4F1E-9C5B-C29F2A32AAB4}" type="presOf" srcId="{AB19134D-3D4E-4BA8-A6FB-1D31E3ACFFAC}" destId="{28F15C3F-685A-4C9F-8EA3-D65805DCBAFE}" srcOrd="0" destOrd="1" presId="urn:microsoft.com/office/officeart/2005/8/layout/chevron2"/>
    <dgm:cxn modelId="{4F95F953-E4CB-4F94-9963-680ACB27C377}" srcId="{B1D8228B-BB06-4896-B409-4194896CCD16}" destId="{D41AB130-A292-4E2B-A3F7-831884AEEE2A}" srcOrd="0" destOrd="0" parTransId="{01610673-D1DB-4AC5-9B76-D41B704FB225}" sibTransId="{F7B847D0-D055-4132-A147-1631DBB9FD82}"/>
    <dgm:cxn modelId="{EBCE3D7E-4ED7-4F6E-B59E-C91FA839E665}" type="presOf" srcId="{48187FFD-AE08-4BB3-A26E-07AD95FCE632}" destId="{94DD4DFE-8AC2-4D2D-82D4-69348B28D072}" srcOrd="0" destOrd="1" presId="urn:microsoft.com/office/officeart/2005/8/layout/chevron2"/>
    <dgm:cxn modelId="{938843E7-3252-4FB6-A36A-BF23C625940E}" type="presOf" srcId="{60CB350B-50CC-4FE7-9FBE-294EC3A21346}" destId="{A81A1FA8-E311-49F1-A933-F34F8A60A211}" srcOrd="0" destOrd="0" presId="urn:microsoft.com/office/officeart/2005/8/layout/chevron2"/>
    <dgm:cxn modelId="{AF3E5031-9C4A-48D9-B92C-518386BD31CC}" type="presOf" srcId="{CCCEAEAC-BBD9-4F00-B19F-92FA620C97B8}" destId="{94DD4DFE-8AC2-4D2D-82D4-69348B28D072}" srcOrd="0" destOrd="2" presId="urn:microsoft.com/office/officeart/2005/8/layout/chevron2"/>
    <dgm:cxn modelId="{17DDA0D1-BEEF-414F-939C-0E20B18A1D1A}" srcId="{6B855FB2-9B38-466D-8EB6-5F72B4E72D69}" destId="{CCCEAEAC-BBD9-4F00-B19F-92FA620C97B8}" srcOrd="2" destOrd="0" parTransId="{C11B6E94-0A3A-47B0-B1F2-4AA93E1CDF69}" sibTransId="{6C0187B9-A3C7-48E5-BFBD-82AE5053E85E}"/>
    <dgm:cxn modelId="{A6D57A95-5D25-47FB-A5D3-27C6950D356B}" srcId="{6B855FB2-9B38-466D-8EB6-5F72B4E72D69}" destId="{48187FFD-AE08-4BB3-A26E-07AD95FCE632}" srcOrd="1" destOrd="0" parTransId="{925EE6FD-46B0-40B3-950C-5A064357D333}" sibTransId="{DB960134-05B4-4BCD-882F-9C81B14DBACA}"/>
    <dgm:cxn modelId="{154DBF12-2E42-4740-973F-98E3C2B820FC}" srcId="{B1D8228B-BB06-4896-B409-4194896CCD16}" destId="{AB19134D-3D4E-4BA8-A6FB-1D31E3ACFFAC}" srcOrd="1" destOrd="0" parTransId="{DA343E9A-D5E4-431D-99A3-DED28882EEB8}" sibTransId="{B74FF978-1F9F-45DC-A752-F45C43C2F84B}"/>
    <dgm:cxn modelId="{B6D54630-5898-4CAA-9BDA-F9462A7B31D4}" type="presOf" srcId="{6B855FB2-9B38-466D-8EB6-5F72B4E72D69}" destId="{0D05A21B-F7F9-4E86-81BB-C0D6C1AFB35B}" srcOrd="0" destOrd="0" presId="urn:microsoft.com/office/officeart/2005/8/layout/chevron2"/>
    <dgm:cxn modelId="{EA986FEA-12DA-4FFF-A646-238E0141D9E0}" type="presOf" srcId="{D41AB130-A292-4E2B-A3F7-831884AEEE2A}" destId="{28F15C3F-685A-4C9F-8EA3-D65805DCBAFE}" srcOrd="0" destOrd="0" presId="urn:microsoft.com/office/officeart/2005/8/layout/chevron2"/>
    <dgm:cxn modelId="{E8CB1635-3D35-49FC-80B2-DF4E1A6CFCE3}" type="presOf" srcId="{D0F660F7-5DF5-48CE-9F58-0A266A15FEDD}" destId="{25A2D98D-8463-438C-BB4A-C5C4CD4FDF61}" srcOrd="0" destOrd="0" presId="urn:microsoft.com/office/officeart/2005/8/layout/chevron2"/>
    <dgm:cxn modelId="{8AB2CF48-6B3A-48BF-99C6-AC1206802F3D}" srcId="{D0F660F7-5DF5-48CE-9F58-0A266A15FEDD}" destId="{60CB350B-50CC-4FE7-9FBE-294EC3A21346}" srcOrd="0" destOrd="0" parTransId="{5AC3CC9A-2700-4C42-B62F-A0CE992BCE40}" sibTransId="{5503FB88-6768-49AE-A926-6152DD65C1E3}"/>
    <dgm:cxn modelId="{1E96EAC1-4A99-4DBD-BA4F-CD8634FC6A83}" srcId="{D0F660F7-5DF5-48CE-9F58-0A266A15FEDD}" destId="{6B855FB2-9B38-466D-8EB6-5F72B4E72D69}" srcOrd="2" destOrd="0" parTransId="{0F4F0E22-7F93-4926-BC6F-5BFC2D10FE22}" sibTransId="{6537AAD0-CD24-4B12-8105-6D59FEF17BD1}"/>
    <dgm:cxn modelId="{0BE384E7-C595-4145-A431-4B6B5FF6CA30}" type="presParOf" srcId="{25A2D98D-8463-438C-BB4A-C5C4CD4FDF61}" destId="{E205BE54-DA62-48ED-A97D-EA4064B44E92}" srcOrd="0" destOrd="0" presId="urn:microsoft.com/office/officeart/2005/8/layout/chevron2"/>
    <dgm:cxn modelId="{091A0DBB-24F6-428D-8C66-864BB8162D9A}" type="presParOf" srcId="{E205BE54-DA62-48ED-A97D-EA4064B44E92}" destId="{A81A1FA8-E311-49F1-A933-F34F8A60A211}" srcOrd="0" destOrd="0" presId="urn:microsoft.com/office/officeart/2005/8/layout/chevron2"/>
    <dgm:cxn modelId="{0A9C9372-75A7-4285-BCE6-6BB945273F4F}" type="presParOf" srcId="{E205BE54-DA62-48ED-A97D-EA4064B44E92}" destId="{C756B5FC-D80C-4311-9B14-9FE018771133}" srcOrd="1" destOrd="0" presId="urn:microsoft.com/office/officeart/2005/8/layout/chevron2"/>
    <dgm:cxn modelId="{788EB1BC-70C0-4A32-A0CC-75033DBC77C5}" type="presParOf" srcId="{25A2D98D-8463-438C-BB4A-C5C4CD4FDF61}" destId="{2D01374F-3D78-4EA2-A764-680A2612029B}" srcOrd="1" destOrd="0" presId="urn:microsoft.com/office/officeart/2005/8/layout/chevron2"/>
    <dgm:cxn modelId="{EAAA1EB4-8807-411E-B3B6-25589700745B}" type="presParOf" srcId="{25A2D98D-8463-438C-BB4A-C5C4CD4FDF61}" destId="{BAA46F1D-B271-42DA-989F-020218B3BBC2}" srcOrd="2" destOrd="0" presId="urn:microsoft.com/office/officeart/2005/8/layout/chevron2"/>
    <dgm:cxn modelId="{193ED429-CFEE-4D4B-AC66-B458DFEDC35D}" type="presParOf" srcId="{BAA46F1D-B271-42DA-989F-020218B3BBC2}" destId="{FF295543-D66C-46FA-B8B3-7E127585F35B}" srcOrd="0" destOrd="0" presId="urn:microsoft.com/office/officeart/2005/8/layout/chevron2"/>
    <dgm:cxn modelId="{318A37D4-1151-481D-B108-2317FC926A1F}" type="presParOf" srcId="{BAA46F1D-B271-42DA-989F-020218B3BBC2}" destId="{28F15C3F-685A-4C9F-8EA3-D65805DCBAFE}" srcOrd="1" destOrd="0" presId="urn:microsoft.com/office/officeart/2005/8/layout/chevron2"/>
    <dgm:cxn modelId="{F4B4520C-478B-46DF-B785-4B4831A67914}" type="presParOf" srcId="{25A2D98D-8463-438C-BB4A-C5C4CD4FDF61}" destId="{1BBA8DBC-7801-45AA-AF7E-3A019F858620}" srcOrd="3" destOrd="0" presId="urn:microsoft.com/office/officeart/2005/8/layout/chevron2"/>
    <dgm:cxn modelId="{33919B8D-FD99-4B54-823C-87068FCB4C78}" type="presParOf" srcId="{25A2D98D-8463-438C-BB4A-C5C4CD4FDF61}" destId="{C293A192-7FF9-4337-87E7-34BB74CC7119}" srcOrd="4" destOrd="0" presId="urn:microsoft.com/office/officeart/2005/8/layout/chevron2"/>
    <dgm:cxn modelId="{BD0F2487-A113-4662-AE81-4EAB50D12013}" type="presParOf" srcId="{C293A192-7FF9-4337-87E7-34BB74CC7119}" destId="{0D05A21B-F7F9-4E86-81BB-C0D6C1AFB35B}" srcOrd="0" destOrd="0" presId="urn:microsoft.com/office/officeart/2005/8/layout/chevron2"/>
    <dgm:cxn modelId="{11AC4F6C-C571-4B11-9304-84AE4A2165AA}" type="presParOf" srcId="{C293A192-7FF9-4337-87E7-34BB74CC7119}" destId="{94DD4DFE-8AC2-4D2D-82D4-69348B28D07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FA5AD72-DB81-454A-8605-FC5720E4FB99}" type="doc">
      <dgm:prSet loTypeId="urn:microsoft.com/office/officeart/2005/8/layout/hierarchy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5757F747-86FF-4008-93F0-67CFAF46A277}">
      <dgm:prSet phldrT="[Texto]"/>
      <dgm:spPr/>
      <dgm:t>
        <a:bodyPr/>
        <a:lstStyle/>
        <a:p>
          <a:r>
            <a:rPr lang="pt-BR" dirty="0"/>
            <a:t>LC nº 26/1998 (Diretrizes e bases do Sistema Educativo de Goiás)  </a:t>
          </a:r>
        </a:p>
      </dgm:t>
    </dgm:pt>
    <dgm:pt modelId="{73624D09-C60E-4C9E-8E62-5E14A3DA65DB}" type="parTrans" cxnId="{671F320D-B1DD-4BBC-906B-6441121E0D05}">
      <dgm:prSet/>
      <dgm:spPr/>
      <dgm:t>
        <a:bodyPr/>
        <a:lstStyle/>
        <a:p>
          <a:endParaRPr lang="pt-BR"/>
        </a:p>
      </dgm:t>
    </dgm:pt>
    <dgm:pt modelId="{175BDD8F-83D4-4A46-8942-3E88353F09CE}" type="sibTrans" cxnId="{671F320D-B1DD-4BBC-906B-6441121E0D05}">
      <dgm:prSet/>
      <dgm:spPr/>
      <dgm:t>
        <a:bodyPr/>
        <a:lstStyle/>
        <a:p>
          <a:endParaRPr lang="pt-BR"/>
        </a:p>
      </dgm:t>
    </dgm:pt>
    <dgm:pt modelId="{ED8C6B77-1F96-4072-B661-ED26F9819FB1}">
      <dgm:prSet phldrT="[Texto]" custT="1"/>
      <dgm:spPr/>
      <dgm:t>
        <a:bodyPr/>
        <a:lstStyle/>
        <a:p>
          <a:r>
            <a:rPr lang="pt-BR" sz="1400" dirty="0"/>
            <a:t>Art. 6º</a:t>
          </a:r>
        </a:p>
      </dgm:t>
    </dgm:pt>
    <dgm:pt modelId="{AFA40FF6-1C1B-43C3-ACEE-894E6F84A56B}" type="parTrans" cxnId="{C17530B9-CE3A-465B-8839-9E1FCB487B28}">
      <dgm:prSet/>
      <dgm:spPr/>
      <dgm:t>
        <a:bodyPr/>
        <a:lstStyle/>
        <a:p>
          <a:endParaRPr lang="pt-BR"/>
        </a:p>
      </dgm:t>
    </dgm:pt>
    <dgm:pt modelId="{A173EB42-DEB1-4A2D-AA05-4DCAD7A9B096}" type="sibTrans" cxnId="{C17530B9-CE3A-465B-8839-9E1FCB487B28}">
      <dgm:prSet/>
      <dgm:spPr/>
      <dgm:t>
        <a:bodyPr/>
        <a:lstStyle/>
        <a:p>
          <a:endParaRPr lang="pt-BR"/>
        </a:p>
      </dgm:t>
    </dgm:pt>
    <dgm:pt modelId="{CE53202C-7D85-453B-B48B-118156A5E59A}">
      <dgm:prSet phldrT="[Texto]" custT="1"/>
      <dgm:spPr/>
      <dgm:t>
        <a:bodyPr/>
        <a:lstStyle/>
        <a:p>
          <a:r>
            <a:rPr lang="pt-BR" sz="1800" dirty="0"/>
            <a:t>A articulação e a coordenação do PEE são exercidas pela Secretaria Estadual de Educação, como órgão executivo e de coordenação.</a:t>
          </a:r>
        </a:p>
      </dgm:t>
    </dgm:pt>
    <dgm:pt modelId="{728DC8E5-3F97-4430-90E5-A2E933E31B3A}" type="parTrans" cxnId="{F8E6AC5B-1AE3-495B-8726-9097950C0713}">
      <dgm:prSet/>
      <dgm:spPr/>
      <dgm:t>
        <a:bodyPr/>
        <a:lstStyle/>
        <a:p>
          <a:endParaRPr lang="pt-BR"/>
        </a:p>
      </dgm:t>
    </dgm:pt>
    <dgm:pt modelId="{4AF6199C-D503-4515-86CA-AD9D593A59BB}" type="sibTrans" cxnId="{F8E6AC5B-1AE3-495B-8726-9097950C0713}">
      <dgm:prSet/>
      <dgm:spPr/>
      <dgm:t>
        <a:bodyPr/>
        <a:lstStyle/>
        <a:p>
          <a:endParaRPr lang="pt-BR"/>
        </a:p>
      </dgm:t>
    </dgm:pt>
    <dgm:pt modelId="{84187C24-1F3C-4815-B6AC-CCCEA7E0B6B0}">
      <dgm:prSet phldrT="[Texto]"/>
      <dgm:spPr/>
      <dgm:t>
        <a:bodyPr/>
        <a:lstStyle/>
        <a:p>
          <a:r>
            <a:rPr lang="pt-BR" dirty="0"/>
            <a:t>Lei nº 18.969/15</a:t>
          </a:r>
        </a:p>
      </dgm:t>
    </dgm:pt>
    <dgm:pt modelId="{E8F73083-82B1-42F9-BC7E-508B8B0A7DBA}" type="parTrans" cxnId="{5AD2BEF6-DBA1-495C-88AF-220EE29E7BDA}">
      <dgm:prSet/>
      <dgm:spPr/>
      <dgm:t>
        <a:bodyPr/>
        <a:lstStyle/>
        <a:p>
          <a:endParaRPr lang="pt-BR"/>
        </a:p>
      </dgm:t>
    </dgm:pt>
    <dgm:pt modelId="{66615864-46B8-4F55-9484-857456C4642F}" type="sibTrans" cxnId="{5AD2BEF6-DBA1-495C-88AF-220EE29E7BDA}">
      <dgm:prSet/>
      <dgm:spPr/>
      <dgm:t>
        <a:bodyPr/>
        <a:lstStyle/>
        <a:p>
          <a:endParaRPr lang="pt-BR"/>
        </a:p>
      </dgm:t>
    </dgm:pt>
    <dgm:pt modelId="{38C775F5-3143-4EA3-A4AE-125ED6EA0C94}">
      <dgm:prSet phldrT="[Texto]" custT="1"/>
      <dgm:spPr/>
      <dgm:t>
        <a:bodyPr/>
        <a:lstStyle/>
        <a:p>
          <a:r>
            <a:rPr lang="pt-BR" sz="1600" dirty="0"/>
            <a:t>Art. 4º</a:t>
          </a:r>
        </a:p>
      </dgm:t>
    </dgm:pt>
    <dgm:pt modelId="{815D9FD6-BDFB-4260-8FF0-D8D35C813CAF}" type="parTrans" cxnId="{5BB0085A-40A6-4166-8DE7-44D69A66965C}">
      <dgm:prSet/>
      <dgm:spPr/>
      <dgm:t>
        <a:bodyPr/>
        <a:lstStyle/>
        <a:p>
          <a:endParaRPr lang="pt-BR"/>
        </a:p>
      </dgm:t>
    </dgm:pt>
    <dgm:pt modelId="{9DDBC1C2-7DAD-49D6-AA53-4C41BD3F60AF}" type="sibTrans" cxnId="{5BB0085A-40A6-4166-8DE7-44D69A66965C}">
      <dgm:prSet/>
      <dgm:spPr/>
      <dgm:t>
        <a:bodyPr/>
        <a:lstStyle/>
        <a:p>
          <a:endParaRPr lang="pt-BR"/>
        </a:p>
      </dgm:t>
    </dgm:pt>
    <dgm:pt modelId="{FE80CB7A-9240-487D-9A31-1BF4DA4C4C07}">
      <dgm:prSet phldrT="[Texto]" custT="1"/>
      <dgm:spPr/>
      <dgm:t>
        <a:bodyPr/>
        <a:lstStyle/>
        <a:p>
          <a:r>
            <a:rPr lang="pt-BR" sz="1600" b="0" i="0" dirty="0"/>
            <a:t>A execução do PEE e o cumprimento de suas metas serão objeto de monitoramento contínuo e de avaliações periódicas, realizados pelas seguintes instâncias:</a:t>
          </a:r>
        </a:p>
        <a:p>
          <a:r>
            <a:rPr lang="pt-BR" sz="1600" b="0" i="0" dirty="0"/>
            <a:t>I – Secretaria de Estado de Educação, Cultura e Esporte;</a:t>
          </a:r>
        </a:p>
        <a:p>
          <a:r>
            <a:rPr lang="pt-BR" sz="1600" b="0" i="0" dirty="0"/>
            <a:t>II – Comissão de Educação, Cultura e Esporte da Assembleia Legislativa do Estado de Goiás;</a:t>
          </a:r>
        </a:p>
        <a:p>
          <a:r>
            <a:rPr lang="pt-BR" sz="1600" b="0" i="0" dirty="0"/>
            <a:t>III – Conselho Estadual de Educação – CEE;</a:t>
          </a:r>
        </a:p>
        <a:p>
          <a:r>
            <a:rPr lang="pt-BR" sz="1600" b="0" i="0" dirty="0"/>
            <a:t>IV – Fórum Estadual de Educação – FEE.</a:t>
          </a:r>
          <a:endParaRPr lang="pt-BR" sz="1600" dirty="0"/>
        </a:p>
      </dgm:t>
    </dgm:pt>
    <dgm:pt modelId="{A8245923-5134-4E6F-BE2D-5D53B0CAA64E}" type="parTrans" cxnId="{3BD82064-ED1F-4A73-92DC-B6DCDA984D70}">
      <dgm:prSet/>
      <dgm:spPr/>
      <dgm:t>
        <a:bodyPr/>
        <a:lstStyle/>
        <a:p>
          <a:endParaRPr lang="pt-BR"/>
        </a:p>
      </dgm:t>
    </dgm:pt>
    <dgm:pt modelId="{1E93D260-877F-47F4-858C-737C9ABFAB8F}" type="sibTrans" cxnId="{3BD82064-ED1F-4A73-92DC-B6DCDA984D70}">
      <dgm:prSet/>
      <dgm:spPr/>
      <dgm:t>
        <a:bodyPr/>
        <a:lstStyle/>
        <a:p>
          <a:endParaRPr lang="pt-BR"/>
        </a:p>
      </dgm:t>
    </dgm:pt>
    <dgm:pt modelId="{E9044975-C382-480E-8089-6D5CE04D96D3}" type="pres">
      <dgm:prSet presAssocID="{EFA5AD72-DB81-454A-8605-FC5720E4FB9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9256B495-7462-4473-8A09-24FFC0329782}" type="pres">
      <dgm:prSet presAssocID="{5757F747-86FF-4008-93F0-67CFAF46A277}" presName="root" presStyleCnt="0"/>
      <dgm:spPr/>
    </dgm:pt>
    <dgm:pt modelId="{745C5AFA-C584-44C1-BEED-16A583B784C0}" type="pres">
      <dgm:prSet presAssocID="{5757F747-86FF-4008-93F0-67CFAF46A277}" presName="rootComposite" presStyleCnt="0"/>
      <dgm:spPr/>
    </dgm:pt>
    <dgm:pt modelId="{D8FB013D-B883-48D8-B35F-E42D3CCE9F4A}" type="pres">
      <dgm:prSet presAssocID="{5757F747-86FF-4008-93F0-67CFAF46A277}" presName="rootText" presStyleLbl="node1" presStyleIdx="0" presStyleCnt="2"/>
      <dgm:spPr/>
      <dgm:t>
        <a:bodyPr/>
        <a:lstStyle/>
        <a:p>
          <a:endParaRPr lang="pt-BR"/>
        </a:p>
      </dgm:t>
    </dgm:pt>
    <dgm:pt modelId="{FE869CC3-FAE7-4202-B516-F25A649C3B66}" type="pres">
      <dgm:prSet presAssocID="{5757F747-86FF-4008-93F0-67CFAF46A277}" presName="rootConnector" presStyleLbl="node1" presStyleIdx="0" presStyleCnt="2"/>
      <dgm:spPr/>
      <dgm:t>
        <a:bodyPr/>
        <a:lstStyle/>
        <a:p>
          <a:endParaRPr lang="pt-BR"/>
        </a:p>
      </dgm:t>
    </dgm:pt>
    <dgm:pt modelId="{319438EC-F1CE-447A-8EB8-9032106FF568}" type="pres">
      <dgm:prSet presAssocID="{5757F747-86FF-4008-93F0-67CFAF46A277}" presName="childShape" presStyleCnt="0"/>
      <dgm:spPr/>
    </dgm:pt>
    <dgm:pt modelId="{805C596E-FEB5-45A6-A6E9-CDA51DDCF3CD}" type="pres">
      <dgm:prSet presAssocID="{AFA40FF6-1C1B-43C3-ACEE-894E6F84A56B}" presName="Name13" presStyleLbl="parChTrans1D2" presStyleIdx="0" presStyleCnt="4"/>
      <dgm:spPr/>
      <dgm:t>
        <a:bodyPr/>
        <a:lstStyle/>
        <a:p>
          <a:endParaRPr lang="pt-BR"/>
        </a:p>
      </dgm:t>
    </dgm:pt>
    <dgm:pt modelId="{F4886F90-4871-49FD-B3B4-E49FB66591E6}" type="pres">
      <dgm:prSet presAssocID="{ED8C6B77-1F96-4072-B661-ED26F9819FB1}" presName="childText" presStyleLbl="bgAcc1" presStyleIdx="0" presStyleCnt="4" custScaleX="48500" custScaleY="2894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5595840-7E5F-44F6-B8BF-3621A92D3283}" type="pres">
      <dgm:prSet presAssocID="{728DC8E5-3F97-4430-90E5-A2E933E31B3A}" presName="Name13" presStyleLbl="parChTrans1D2" presStyleIdx="1" presStyleCnt="4"/>
      <dgm:spPr/>
      <dgm:t>
        <a:bodyPr/>
        <a:lstStyle/>
        <a:p>
          <a:endParaRPr lang="pt-BR"/>
        </a:p>
      </dgm:t>
    </dgm:pt>
    <dgm:pt modelId="{B534B8D3-61BB-4D26-816F-93DFCB649545}" type="pres">
      <dgm:prSet presAssocID="{CE53202C-7D85-453B-B48B-118156A5E59A}" presName="childText" presStyleLbl="bgAcc1" presStyleIdx="1" presStyleCnt="4" custScaleX="148891" custScaleY="13541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D6B31EB-8420-49B9-9BA9-00D84381811D}" type="pres">
      <dgm:prSet presAssocID="{84187C24-1F3C-4815-B6AC-CCCEA7E0B6B0}" presName="root" presStyleCnt="0"/>
      <dgm:spPr/>
    </dgm:pt>
    <dgm:pt modelId="{41FFBB27-499D-4D41-B551-A31BC0721EBE}" type="pres">
      <dgm:prSet presAssocID="{84187C24-1F3C-4815-B6AC-CCCEA7E0B6B0}" presName="rootComposite" presStyleCnt="0"/>
      <dgm:spPr/>
    </dgm:pt>
    <dgm:pt modelId="{6FD8F824-CBBF-4CE1-A248-EE01522E5029}" type="pres">
      <dgm:prSet presAssocID="{84187C24-1F3C-4815-B6AC-CCCEA7E0B6B0}" presName="rootText" presStyleLbl="node1" presStyleIdx="1" presStyleCnt="2"/>
      <dgm:spPr/>
      <dgm:t>
        <a:bodyPr/>
        <a:lstStyle/>
        <a:p>
          <a:endParaRPr lang="pt-BR"/>
        </a:p>
      </dgm:t>
    </dgm:pt>
    <dgm:pt modelId="{B1932EAE-A58E-4625-A548-35CF8EFD8079}" type="pres">
      <dgm:prSet presAssocID="{84187C24-1F3C-4815-B6AC-CCCEA7E0B6B0}" presName="rootConnector" presStyleLbl="node1" presStyleIdx="1" presStyleCnt="2"/>
      <dgm:spPr/>
      <dgm:t>
        <a:bodyPr/>
        <a:lstStyle/>
        <a:p>
          <a:endParaRPr lang="pt-BR"/>
        </a:p>
      </dgm:t>
    </dgm:pt>
    <dgm:pt modelId="{51E7319F-3FAD-4B80-951E-13BC77ED0D69}" type="pres">
      <dgm:prSet presAssocID="{84187C24-1F3C-4815-B6AC-CCCEA7E0B6B0}" presName="childShape" presStyleCnt="0"/>
      <dgm:spPr/>
    </dgm:pt>
    <dgm:pt modelId="{2F351692-2287-4F06-8BB1-E7FA0F808CEE}" type="pres">
      <dgm:prSet presAssocID="{815D9FD6-BDFB-4260-8FF0-D8D35C813CAF}" presName="Name13" presStyleLbl="parChTrans1D2" presStyleIdx="2" presStyleCnt="4"/>
      <dgm:spPr/>
      <dgm:t>
        <a:bodyPr/>
        <a:lstStyle/>
        <a:p>
          <a:endParaRPr lang="pt-BR"/>
        </a:p>
      </dgm:t>
    </dgm:pt>
    <dgm:pt modelId="{441219E1-EDE0-4C14-86C9-BBAE6AA14886}" type="pres">
      <dgm:prSet presAssocID="{38C775F5-3143-4EA3-A4AE-125ED6EA0C94}" presName="childText" presStyleLbl="bgAcc1" presStyleIdx="2" presStyleCnt="4" custScaleX="50946" custScaleY="3605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4FA7B6E-4F1E-4400-A0F5-193E72CB9D59}" type="pres">
      <dgm:prSet presAssocID="{A8245923-5134-4E6F-BE2D-5D53B0CAA64E}" presName="Name13" presStyleLbl="parChTrans1D2" presStyleIdx="3" presStyleCnt="4"/>
      <dgm:spPr/>
      <dgm:t>
        <a:bodyPr/>
        <a:lstStyle/>
        <a:p>
          <a:endParaRPr lang="pt-BR"/>
        </a:p>
      </dgm:t>
    </dgm:pt>
    <dgm:pt modelId="{685FFF10-715F-47AF-BAA4-2B8018D6F2EC}" type="pres">
      <dgm:prSet presAssocID="{FE80CB7A-9240-487D-9A31-1BF4DA4C4C07}" presName="childText" presStyleLbl="bgAcc1" presStyleIdx="3" presStyleCnt="4" custScaleX="253767" custScaleY="23181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863F697F-320F-4274-A7B1-30064DF1506D}" type="presOf" srcId="{EFA5AD72-DB81-454A-8605-FC5720E4FB99}" destId="{E9044975-C382-480E-8089-6D5CE04D96D3}" srcOrd="0" destOrd="0" presId="urn:microsoft.com/office/officeart/2005/8/layout/hierarchy3"/>
    <dgm:cxn modelId="{5BC1D277-05FB-415E-8741-D4B7410260AC}" type="presOf" srcId="{728DC8E5-3F97-4430-90E5-A2E933E31B3A}" destId="{95595840-7E5F-44F6-B8BF-3621A92D3283}" srcOrd="0" destOrd="0" presId="urn:microsoft.com/office/officeart/2005/8/layout/hierarchy3"/>
    <dgm:cxn modelId="{C17530B9-CE3A-465B-8839-9E1FCB487B28}" srcId="{5757F747-86FF-4008-93F0-67CFAF46A277}" destId="{ED8C6B77-1F96-4072-B661-ED26F9819FB1}" srcOrd="0" destOrd="0" parTransId="{AFA40FF6-1C1B-43C3-ACEE-894E6F84A56B}" sibTransId="{A173EB42-DEB1-4A2D-AA05-4DCAD7A9B096}"/>
    <dgm:cxn modelId="{1B09E783-E02A-4493-BE86-4ED4A8F79093}" type="presOf" srcId="{5757F747-86FF-4008-93F0-67CFAF46A277}" destId="{FE869CC3-FAE7-4202-B516-F25A649C3B66}" srcOrd="1" destOrd="0" presId="urn:microsoft.com/office/officeart/2005/8/layout/hierarchy3"/>
    <dgm:cxn modelId="{5BB0085A-40A6-4166-8DE7-44D69A66965C}" srcId="{84187C24-1F3C-4815-B6AC-CCCEA7E0B6B0}" destId="{38C775F5-3143-4EA3-A4AE-125ED6EA0C94}" srcOrd="0" destOrd="0" parTransId="{815D9FD6-BDFB-4260-8FF0-D8D35C813CAF}" sibTransId="{9DDBC1C2-7DAD-49D6-AA53-4C41BD3F60AF}"/>
    <dgm:cxn modelId="{FAD217B5-27E9-45AA-96E0-4EC2ABCD2B26}" type="presOf" srcId="{FE80CB7A-9240-487D-9A31-1BF4DA4C4C07}" destId="{685FFF10-715F-47AF-BAA4-2B8018D6F2EC}" srcOrd="0" destOrd="0" presId="urn:microsoft.com/office/officeart/2005/8/layout/hierarchy3"/>
    <dgm:cxn modelId="{09A8B26D-056D-46E3-9F31-564362709110}" type="presOf" srcId="{AFA40FF6-1C1B-43C3-ACEE-894E6F84A56B}" destId="{805C596E-FEB5-45A6-A6E9-CDA51DDCF3CD}" srcOrd="0" destOrd="0" presId="urn:microsoft.com/office/officeart/2005/8/layout/hierarchy3"/>
    <dgm:cxn modelId="{C12A059A-8596-4EE4-964F-EB560C2650AC}" type="presOf" srcId="{84187C24-1F3C-4815-B6AC-CCCEA7E0B6B0}" destId="{B1932EAE-A58E-4625-A548-35CF8EFD8079}" srcOrd="1" destOrd="0" presId="urn:microsoft.com/office/officeart/2005/8/layout/hierarchy3"/>
    <dgm:cxn modelId="{7300A798-D307-4B72-B6A3-8378262339C7}" type="presOf" srcId="{ED8C6B77-1F96-4072-B661-ED26F9819FB1}" destId="{F4886F90-4871-49FD-B3B4-E49FB66591E6}" srcOrd="0" destOrd="0" presId="urn:microsoft.com/office/officeart/2005/8/layout/hierarchy3"/>
    <dgm:cxn modelId="{F8E6AC5B-1AE3-495B-8726-9097950C0713}" srcId="{5757F747-86FF-4008-93F0-67CFAF46A277}" destId="{CE53202C-7D85-453B-B48B-118156A5E59A}" srcOrd="1" destOrd="0" parTransId="{728DC8E5-3F97-4430-90E5-A2E933E31B3A}" sibTransId="{4AF6199C-D503-4515-86CA-AD9D593A59BB}"/>
    <dgm:cxn modelId="{5FC3822B-6C29-4410-874F-033C36269385}" type="presOf" srcId="{CE53202C-7D85-453B-B48B-118156A5E59A}" destId="{B534B8D3-61BB-4D26-816F-93DFCB649545}" srcOrd="0" destOrd="0" presId="urn:microsoft.com/office/officeart/2005/8/layout/hierarchy3"/>
    <dgm:cxn modelId="{EA2D93C9-51A3-4F6E-9FE3-CBD056DEB544}" type="presOf" srcId="{5757F747-86FF-4008-93F0-67CFAF46A277}" destId="{D8FB013D-B883-48D8-B35F-E42D3CCE9F4A}" srcOrd="0" destOrd="0" presId="urn:microsoft.com/office/officeart/2005/8/layout/hierarchy3"/>
    <dgm:cxn modelId="{56975E53-0212-4956-A62F-1D5579DE1C8E}" type="presOf" srcId="{84187C24-1F3C-4815-B6AC-CCCEA7E0B6B0}" destId="{6FD8F824-CBBF-4CE1-A248-EE01522E5029}" srcOrd="0" destOrd="0" presId="urn:microsoft.com/office/officeart/2005/8/layout/hierarchy3"/>
    <dgm:cxn modelId="{5AD2BEF6-DBA1-495C-88AF-220EE29E7BDA}" srcId="{EFA5AD72-DB81-454A-8605-FC5720E4FB99}" destId="{84187C24-1F3C-4815-B6AC-CCCEA7E0B6B0}" srcOrd="1" destOrd="0" parTransId="{E8F73083-82B1-42F9-BC7E-508B8B0A7DBA}" sibTransId="{66615864-46B8-4F55-9484-857456C4642F}"/>
    <dgm:cxn modelId="{671F320D-B1DD-4BBC-906B-6441121E0D05}" srcId="{EFA5AD72-DB81-454A-8605-FC5720E4FB99}" destId="{5757F747-86FF-4008-93F0-67CFAF46A277}" srcOrd="0" destOrd="0" parTransId="{73624D09-C60E-4C9E-8E62-5E14A3DA65DB}" sibTransId="{175BDD8F-83D4-4A46-8942-3E88353F09CE}"/>
    <dgm:cxn modelId="{3C1E818D-3D2B-409A-9E13-B4EC0D601A4A}" type="presOf" srcId="{A8245923-5134-4E6F-BE2D-5D53B0CAA64E}" destId="{64FA7B6E-4F1E-4400-A0F5-193E72CB9D59}" srcOrd="0" destOrd="0" presId="urn:microsoft.com/office/officeart/2005/8/layout/hierarchy3"/>
    <dgm:cxn modelId="{3A48435C-2200-4043-BE38-ECD3543F8CBB}" type="presOf" srcId="{815D9FD6-BDFB-4260-8FF0-D8D35C813CAF}" destId="{2F351692-2287-4F06-8BB1-E7FA0F808CEE}" srcOrd="0" destOrd="0" presId="urn:microsoft.com/office/officeart/2005/8/layout/hierarchy3"/>
    <dgm:cxn modelId="{2C9C584A-350B-4BC0-83A8-9490799618E8}" type="presOf" srcId="{38C775F5-3143-4EA3-A4AE-125ED6EA0C94}" destId="{441219E1-EDE0-4C14-86C9-BBAE6AA14886}" srcOrd="0" destOrd="0" presId="urn:microsoft.com/office/officeart/2005/8/layout/hierarchy3"/>
    <dgm:cxn modelId="{3BD82064-ED1F-4A73-92DC-B6DCDA984D70}" srcId="{84187C24-1F3C-4815-B6AC-CCCEA7E0B6B0}" destId="{FE80CB7A-9240-487D-9A31-1BF4DA4C4C07}" srcOrd="1" destOrd="0" parTransId="{A8245923-5134-4E6F-BE2D-5D53B0CAA64E}" sibTransId="{1E93D260-877F-47F4-858C-737C9ABFAB8F}"/>
    <dgm:cxn modelId="{0E88D355-33CD-47B9-A516-F0FF60BD77C6}" type="presParOf" srcId="{E9044975-C382-480E-8089-6D5CE04D96D3}" destId="{9256B495-7462-4473-8A09-24FFC0329782}" srcOrd="0" destOrd="0" presId="urn:microsoft.com/office/officeart/2005/8/layout/hierarchy3"/>
    <dgm:cxn modelId="{F5B19691-79E0-46E2-AE95-A706E95F1352}" type="presParOf" srcId="{9256B495-7462-4473-8A09-24FFC0329782}" destId="{745C5AFA-C584-44C1-BEED-16A583B784C0}" srcOrd="0" destOrd="0" presId="urn:microsoft.com/office/officeart/2005/8/layout/hierarchy3"/>
    <dgm:cxn modelId="{653CBFB5-9ED4-4278-8BA1-C75F380D2F4D}" type="presParOf" srcId="{745C5AFA-C584-44C1-BEED-16A583B784C0}" destId="{D8FB013D-B883-48D8-B35F-E42D3CCE9F4A}" srcOrd="0" destOrd="0" presId="urn:microsoft.com/office/officeart/2005/8/layout/hierarchy3"/>
    <dgm:cxn modelId="{59C9162E-946B-4A23-BA19-91C1DCB5F1F6}" type="presParOf" srcId="{745C5AFA-C584-44C1-BEED-16A583B784C0}" destId="{FE869CC3-FAE7-4202-B516-F25A649C3B66}" srcOrd="1" destOrd="0" presId="urn:microsoft.com/office/officeart/2005/8/layout/hierarchy3"/>
    <dgm:cxn modelId="{CD9191E7-F6DF-4A16-8EB4-57B9684F6855}" type="presParOf" srcId="{9256B495-7462-4473-8A09-24FFC0329782}" destId="{319438EC-F1CE-447A-8EB8-9032106FF568}" srcOrd="1" destOrd="0" presId="urn:microsoft.com/office/officeart/2005/8/layout/hierarchy3"/>
    <dgm:cxn modelId="{2CB9BD50-9BEA-49DD-BCEE-62402ACB2D7C}" type="presParOf" srcId="{319438EC-F1CE-447A-8EB8-9032106FF568}" destId="{805C596E-FEB5-45A6-A6E9-CDA51DDCF3CD}" srcOrd="0" destOrd="0" presId="urn:microsoft.com/office/officeart/2005/8/layout/hierarchy3"/>
    <dgm:cxn modelId="{E7CC4231-FDBC-4047-997D-EFA586F7A027}" type="presParOf" srcId="{319438EC-F1CE-447A-8EB8-9032106FF568}" destId="{F4886F90-4871-49FD-B3B4-E49FB66591E6}" srcOrd="1" destOrd="0" presId="urn:microsoft.com/office/officeart/2005/8/layout/hierarchy3"/>
    <dgm:cxn modelId="{1645BB4E-63DB-45E9-AF3C-28C87B5A08E5}" type="presParOf" srcId="{319438EC-F1CE-447A-8EB8-9032106FF568}" destId="{95595840-7E5F-44F6-B8BF-3621A92D3283}" srcOrd="2" destOrd="0" presId="urn:microsoft.com/office/officeart/2005/8/layout/hierarchy3"/>
    <dgm:cxn modelId="{44990797-85FC-45C6-8CC8-79422A3E31D8}" type="presParOf" srcId="{319438EC-F1CE-447A-8EB8-9032106FF568}" destId="{B534B8D3-61BB-4D26-816F-93DFCB649545}" srcOrd="3" destOrd="0" presId="urn:microsoft.com/office/officeart/2005/8/layout/hierarchy3"/>
    <dgm:cxn modelId="{8802875F-0BCC-4BB9-9522-AF579BF7C46D}" type="presParOf" srcId="{E9044975-C382-480E-8089-6D5CE04D96D3}" destId="{8D6B31EB-8420-49B9-9BA9-00D84381811D}" srcOrd="1" destOrd="0" presId="urn:microsoft.com/office/officeart/2005/8/layout/hierarchy3"/>
    <dgm:cxn modelId="{0AED4F71-F587-4187-8808-5B1696BDC0FA}" type="presParOf" srcId="{8D6B31EB-8420-49B9-9BA9-00D84381811D}" destId="{41FFBB27-499D-4D41-B551-A31BC0721EBE}" srcOrd="0" destOrd="0" presId="urn:microsoft.com/office/officeart/2005/8/layout/hierarchy3"/>
    <dgm:cxn modelId="{E8EB71F1-F02A-4FAE-A157-2E04A054277A}" type="presParOf" srcId="{41FFBB27-499D-4D41-B551-A31BC0721EBE}" destId="{6FD8F824-CBBF-4CE1-A248-EE01522E5029}" srcOrd="0" destOrd="0" presId="urn:microsoft.com/office/officeart/2005/8/layout/hierarchy3"/>
    <dgm:cxn modelId="{09D3A168-A78B-42E1-9F75-FFDFD56E1522}" type="presParOf" srcId="{41FFBB27-499D-4D41-B551-A31BC0721EBE}" destId="{B1932EAE-A58E-4625-A548-35CF8EFD8079}" srcOrd="1" destOrd="0" presId="urn:microsoft.com/office/officeart/2005/8/layout/hierarchy3"/>
    <dgm:cxn modelId="{5005C165-ADE7-47C9-9D90-AB03E85F0E45}" type="presParOf" srcId="{8D6B31EB-8420-49B9-9BA9-00D84381811D}" destId="{51E7319F-3FAD-4B80-951E-13BC77ED0D69}" srcOrd="1" destOrd="0" presId="urn:microsoft.com/office/officeart/2005/8/layout/hierarchy3"/>
    <dgm:cxn modelId="{23289AC3-1917-4180-ABFB-CCD437964917}" type="presParOf" srcId="{51E7319F-3FAD-4B80-951E-13BC77ED0D69}" destId="{2F351692-2287-4F06-8BB1-E7FA0F808CEE}" srcOrd="0" destOrd="0" presId="urn:microsoft.com/office/officeart/2005/8/layout/hierarchy3"/>
    <dgm:cxn modelId="{2DDC9BC2-74A2-49B7-997B-281A52D27EB1}" type="presParOf" srcId="{51E7319F-3FAD-4B80-951E-13BC77ED0D69}" destId="{441219E1-EDE0-4C14-86C9-BBAE6AA14886}" srcOrd="1" destOrd="0" presId="urn:microsoft.com/office/officeart/2005/8/layout/hierarchy3"/>
    <dgm:cxn modelId="{7AA63486-8D69-4621-9A82-D362C38CB90D}" type="presParOf" srcId="{51E7319F-3FAD-4B80-951E-13BC77ED0D69}" destId="{64FA7B6E-4F1E-4400-A0F5-193E72CB9D59}" srcOrd="2" destOrd="0" presId="urn:microsoft.com/office/officeart/2005/8/layout/hierarchy3"/>
    <dgm:cxn modelId="{8887080D-1DD0-4907-953D-E52B37E9A969}" type="presParOf" srcId="{51E7319F-3FAD-4B80-951E-13BC77ED0D69}" destId="{685FFF10-715F-47AF-BAA4-2B8018D6F2EC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4D7A563-82DB-4DE6-8F35-B6239DE39F22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</dgm:pt>
    <dgm:pt modelId="{9615720B-752F-4569-AF2E-E4557A70F756}">
      <dgm:prSet phldrT="[Texto]" custT="1"/>
      <dgm:spPr/>
      <dgm:t>
        <a:bodyPr/>
        <a:lstStyle/>
        <a:p>
          <a:r>
            <a:rPr lang="pt-BR" sz="1600" b="1" dirty="0"/>
            <a:t>2016 – AOP Coordenada Infraestrutura das Unidades Escolares</a:t>
          </a:r>
        </a:p>
        <a:p>
          <a:endParaRPr lang="pt-BR" sz="1000" dirty="0"/>
        </a:p>
      </dgm:t>
    </dgm:pt>
    <dgm:pt modelId="{DFC619B3-E997-4DE1-BE88-74C436DAE6B8}" type="parTrans" cxnId="{479046F6-A3FA-4AAE-9E82-65011AB7D044}">
      <dgm:prSet/>
      <dgm:spPr/>
      <dgm:t>
        <a:bodyPr/>
        <a:lstStyle/>
        <a:p>
          <a:endParaRPr lang="pt-BR"/>
        </a:p>
      </dgm:t>
    </dgm:pt>
    <dgm:pt modelId="{9B80D375-856B-4F1A-929C-BFEE4EE9B884}" type="sibTrans" cxnId="{479046F6-A3FA-4AAE-9E82-65011AB7D044}">
      <dgm:prSet/>
      <dgm:spPr/>
      <dgm:t>
        <a:bodyPr/>
        <a:lstStyle/>
        <a:p>
          <a:endParaRPr lang="pt-BR"/>
        </a:p>
      </dgm:t>
    </dgm:pt>
    <dgm:pt modelId="{5F6A1462-5FA3-4C0F-A4CA-697C1AA54366}">
      <dgm:prSet phldrT="[Texto]" custT="1"/>
      <dgm:spPr/>
      <dgm:t>
        <a:bodyPr/>
        <a:lstStyle/>
        <a:p>
          <a:r>
            <a:rPr lang="pt-BR" sz="1600" b="1" dirty="0"/>
            <a:t>2017 - Acompanhamento do PEE</a:t>
          </a:r>
        </a:p>
        <a:p>
          <a:r>
            <a:rPr lang="pt-BR" sz="1600" b="1" dirty="0"/>
            <a:t>Monitoramento Ensino Médio e Meta 5 do PEE</a:t>
          </a:r>
        </a:p>
      </dgm:t>
    </dgm:pt>
    <dgm:pt modelId="{DB4507DA-AA23-45F7-9D88-E7C71B3DFA66}" type="parTrans" cxnId="{3930F2B3-84A7-4AF1-A79D-36ED9B2AC328}">
      <dgm:prSet/>
      <dgm:spPr/>
      <dgm:t>
        <a:bodyPr/>
        <a:lstStyle/>
        <a:p>
          <a:endParaRPr lang="pt-BR"/>
        </a:p>
      </dgm:t>
    </dgm:pt>
    <dgm:pt modelId="{A48E035C-736B-44A0-AF55-8C77CDFEB7BC}" type="sibTrans" cxnId="{3930F2B3-84A7-4AF1-A79D-36ED9B2AC328}">
      <dgm:prSet/>
      <dgm:spPr/>
      <dgm:t>
        <a:bodyPr/>
        <a:lstStyle/>
        <a:p>
          <a:endParaRPr lang="pt-BR"/>
        </a:p>
      </dgm:t>
    </dgm:pt>
    <dgm:pt modelId="{A4A7E22B-9526-46B4-813C-7837518258AF}">
      <dgm:prSet phldrT="[Texto]" custT="1"/>
      <dgm:spPr/>
      <dgm:t>
        <a:bodyPr/>
        <a:lstStyle/>
        <a:p>
          <a:r>
            <a:rPr lang="pt-BR" sz="1600" b="1" dirty="0"/>
            <a:t>2018 – AOP Valorização dos Professores da Educação</a:t>
          </a:r>
        </a:p>
        <a:p>
          <a:r>
            <a:rPr lang="pt-BR" sz="1600" b="1" dirty="0"/>
            <a:t>Acompanhamento - Transferência da Gestão das Unidades Escolares às Organizações Sociais</a:t>
          </a:r>
        </a:p>
        <a:p>
          <a:r>
            <a:rPr lang="pt-BR" sz="1600" b="1" dirty="0"/>
            <a:t>AOP - Políticas de Inclusão </a:t>
          </a:r>
        </a:p>
      </dgm:t>
    </dgm:pt>
    <dgm:pt modelId="{9881D439-E58B-4EF5-B434-F9B1C6FC9E8C}" type="parTrans" cxnId="{C882E9B9-0030-4AB1-844B-CA11221AA17E}">
      <dgm:prSet/>
      <dgm:spPr/>
      <dgm:t>
        <a:bodyPr/>
        <a:lstStyle/>
        <a:p>
          <a:endParaRPr lang="pt-BR"/>
        </a:p>
      </dgm:t>
    </dgm:pt>
    <dgm:pt modelId="{39D0B18A-AB90-48EC-BD25-176BBC260F5E}" type="sibTrans" cxnId="{C882E9B9-0030-4AB1-844B-CA11221AA17E}">
      <dgm:prSet/>
      <dgm:spPr/>
      <dgm:t>
        <a:bodyPr/>
        <a:lstStyle/>
        <a:p>
          <a:endParaRPr lang="pt-BR"/>
        </a:p>
      </dgm:t>
    </dgm:pt>
    <dgm:pt modelId="{12485056-23C8-480F-98D7-F3721BF793EB}" type="pres">
      <dgm:prSet presAssocID="{54D7A563-82DB-4DE6-8F35-B6239DE39F22}" presName="Name0" presStyleCnt="0">
        <dgm:presLayoutVars>
          <dgm:dir/>
          <dgm:resizeHandles val="exact"/>
        </dgm:presLayoutVars>
      </dgm:prSet>
      <dgm:spPr/>
    </dgm:pt>
    <dgm:pt modelId="{04EC9541-FD69-4661-AF75-1100E42FB9F0}" type="pres">
      <dgm:prSet presAssocID="{54D7A563-82DB-4DE6-8F35-B6239DE39F22}" presName="arrow" presStyleLbl="bgShp" presStyleIdx="0" presStyleCnt="1"/>
      <dgm:spPr/>
    </dgm:pt>
    <dgm:pt modelId="{8A0EF994-AC97-4DDD-9677-167B684EE175}" type="pres">
      <dgm:prSet presAssocID="{54D7A563-82DB-4DE6-8F35-B6239DE39F22}" presName="points" presStyleCnt="0"/>
      <dgm:spPr/>
    </dgm:pt>
    <dgm:pt modelId="{F2F8145B-F560-4AD1-A12D-43CE7EC218FB}" type="pres">
      <dgm:prSet presAssocID="{9615720B-752F-4569-AF2E-E4557A70F756}" presName="compositeA" presStyleCnt="0"/>
      <dgm:spPr/>
    </dgm:pt>
    <dgm:pt modelId="{E4FE89B4-655B-4688-ADA4-28CE27014303}" type="pres">
      <dgm:prSet presAssocID="{9615720B-752F-4569-AF2E-E4557A70F756}" presName="textA" presStyleLbl="revTx" presStyleIdx="0" presStyleCnt="3" custScaleX="248779" custScaleY="14193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BFDBBC5-5BAE-48D1-A48C-533897A1DF36}" type="pres">
      <dgm:prSet presAssocID="{9615720B-752F-4569-AF2E-E4557A70F756}" presName="circleA" presStyleLbl="node1" presStyleIdx="0" presStyleCnt="3"/>
      <dgm:spPr/>
    </dgm:pt>
    <dgm:pt modelId="{061044AE-9EA0-4DDE-AECE-E10ED52EB831}" type="pres">
      <dgm:prSet presAssocID="{9615720B-752F-4569-AF2E-E4557A70F756}" presName="spaceA" presStyleCnt="0"/>
      <dgm:spPr/>
    </dgm:pt>
    <dgm:pt modelId="{BE11B22C-25E2-4AFD-8FAB-FC544C337B4D}" type="pres">
      <dgm:prSet presAssocID="{9B80D375-856B-4F1A-929C-BFEE4EE9B884}" presName="space" presStyleCnt="0"/>
      <dgm:spPr/>
    </dgm:pt>
    <dgm:pt modelId="{F06E925A-117A-409D-83F8-D71E34DC9282}" type="pres">
      <dgm:prSet presAssocID="{5F6A1462-5FA3-4C0F-A4CA-697C1AA54366}" presName="compositeB" presStyleCnt="0"/>
      <dgm:spPr/>
    </dgm:pt>
    <dgm:pt modelId="{9C6EE075-1D14-4D27-AB4F-7C9371E734A4}" type="pres">
      <dgm:prSet presAssocID="{5F6A1462-5FA3-4C0F-A4CA-697C1AA54366}" presName="textB" presStyleLbl="revTx" presStyleIdx="1" presStyleCnt="3" custScaleX="19928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62DB89F-D89F-41B0-9E0C-0330BB654796}" type="pres">
      <dgm:prSet presAssocID="{5F6A1462-5FA3-4C0F-A4CA-697C1AA54366}" presName="circleB" presStyleLbl="node1" presStyleIdx="1" presStyleCnt="3"/>
      <dgm:spPr/>
    </dgm:pt>
    <dgm:pt modelId="{14591E14-54ED-42D9-B8C3-78CF4147493E}" type="pres">
      <dgm:prSet presAssocID="{5F6A1462-5FA3-4C0F-A4CA-697C1AA54366}" presName="spaceB" presStyleCnt="0"/>
      <dgm:spPr/>
    </dgm:pt>
    <dgm:pt modelId="{09CDFCCD-B51F-4A45-A169-19E834741E81}" type="pres">
      <dgm:prSet presAssocID="{A48E035C-736B-44A0-AF55-8C77CDFEB7BC}" presName="space" presStyleCnt="0"/>
      <dgm:spPr/>
    </dgm:pt>
    <dgm:pt modelId="{0521EB5D-6243-4F9A-AA7D-694246B04077}" type="pres">
      <dgm:prSet presAssocID="{A4A7E22B-9526-46B4-813C-7837518258AF}" presName="compositeA" presStyleCnt="0"/>
      <dgm:spPr/>
    </dgm:pt>
    <dgm:pt modelId="{79E94320-7055-4AA3-9DE2-7AC27EED27A1}" type="pres">
      <dgm:prSet presAssocID="{A4A7E22B-9526-46B4-813C-7837518258AF}" presName="textA" presStyleLbl="revTx" presStyleIdx="2" presStyleCnt="3" custScaleX="21005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ACAF6E9-5DFB-4157-B1D1-CA4DC5906D6B}" type="pres">
      <dgm:prSet presAssocID="{A4A7E22B-9526-46B4-813C-7837518258AF}" presName="circleA" presStyleLbl="node1" presStyleIdx="2" presStyleCnt="3"/>
      <dgm:spPr/>
    </dgm:pt>
    <dgm:pt modelId="{028FC351-21AB-4C4C-AEFD-FC237333D14D}" type="pres">
      <dgm:prSet presAssocID="{A4A7E22B-9526-46B4-813C-7837518258AF}" presName="spaceA" presStyleCnt="0"/>
      <dgm:spPr/>
    </dgm:pt>
  </dgm:ptLst>
  <dgm:cxnLst>
    <dgm:cxn modelId="{FE5EF27A-9785-4A58-A544-24081A67DD45}" type="presOf" srcId="{54D7A563-82DB-4DE6-8F35-B6239DE39F22}" destId="{12485056-23C8-480F-98D7-F3721BF793EB}" srcOrd="0" destOrd="0" presId="urn:microsoft.com/office/officeart/2005/8/layout/hProcess11"/>
    <dgm:cxn modelId="{C882E9B9-0030-4AB1-844B-CA11221AA17E}" srcId="{54D7A563-82DB-4DE6-8F35-B6239DE39F22}" destId="{A4A7E22B-9526-46B4-813C-7837518258AF}" srcOrd="2" destOrd="0" parTransId="{9881D439-E58B-4EF5-B434-F9B1C6FC9E8C}" sibTransId="{39D0B18A-AB90-48EC-BD25-176BBC260F5E}"/>
    <dgm:cxn modelId="{4193ADFA-5FEC-4767-8ACA-F6BB6800F6B0}" type="presOf" srcId="{A4A7E22B-9526-46B4-813C-7837518258AF}" destId="{79E94320-7055-4AA3-9DE2-7AC27EED27A1}" srcOrd="0" destOrd="0" presId="urn:microsoft.com/office/officeart/2005/8/layout/hProcess11"/>
    <dgm:cxn modelId="{2320CDF6-9E64-435C-BBB6-995E02424C39}" type="presOf" srcId="{9615720B-752F-4569-AF2E-E4557A70F756}" destId="{E4FE89B4-655B-4688-ADA4-28CE27014303}" srcOrd="0" destOrd="0" presId="urn:microsoft.com/office/officeart/2005/8/layout/hProcess11"/>
    <dgm:cxn modelId="{479046F6-A3FA-4AAE-9E82-65011AB7D044}" srcId="{54D7A563-82DB-4DE6-8F35-B6239DE39F22}" destId="{9615720B-752F-4569-AF2E-E4557A70F756}" srcOrd="0" destOrd="0" parTransId="{DFC619B3-E997-4DE1-BE88-74C436DAE6B8}" sibTransId="{9B80D375-856B-4F1A-929C-BFEE4EE9B884}"/>
    <dgm:cxn modelId="{3930F2B3-84A7-4AF1-A79D-36ED9B2AC328}" srcId="{54D7A563-82DB-4DE6-8F35-B6239DE39F22}" destId="{5F6A1462-5FA3-4C0F-A4CA-697C1AA54366}" srcOrd="1" destOrd="0" parTransId="{DB4507DA-AA23-45F7-9D88-E7C71B3DFA66}" sibTransId="{A48E035C-736B-44A0-AF55-8C77CDFEB7BC}"/>
    <dgm:cxn modelId="{07A77CE4-2179-45DB-8879-911EF0B7CBB2}" type="presOf" srcId="{5F6A1462-5FA3-4C0F-A4CA-697C1AA54366}" destId="{9C6EE075-1D14-4D27-AB4F-7C9371E734A4}" srcOrd="0" destOrd="0" presId="urn:microsoft.com/office/officeart/2005/8/layout/hProcess11"/>
    <dgm:cxn modelId="{400477DE-E880-463F-8893-7CC34BAAA3CA}" type="presParOf" srcId="{12485056-23C8-480F-98D7-F3721BF793EB}" destId="{04EC9541-FD69-4661-AF75-1100E42FB9F0}" srcOrd="0" destOrd="0" presId="urn:microsoft.com/office/officeart/2005/8/layout/hProcess11"/>
    <dgm:cxn modelId="{60EE912B-F981-424E-A9F1-BB3E735F8E33}" type="presParOf" srcId="{12485056-23C8-480F-98D7-F3721BF793EB}" destId="{8A0EF994-AC97-4DDD-9677-167B684EE175}" srcOrd="1" destOrd="0" presId="urn:microsoft.com/office/officeart/2005/8/layout/hProcess11"/>
    <dgm:cxn modelId="{99664A1A-8389-4C0C-9394-6A3CAB0A2423}" type="presParOf" srcId="{8A0EF994-AC97-4DDD-9677-167B684EE175}" destId="{F2F8145B-F560-4AD1-A12D-43CE7EC218FB}" srcOrd="0" destOrd="0" presId="urn:microsoft.com/office/officeart/2005/8/layout/hProcess11"/>
    <dgm:cxn modelId="{C2C5F5FA-3992-46DB-B4E5-202DB5D8E45B}" type="presParOf" srcId="{F2F8145B-F560-4AD1-A12D-43CE7EC218FB}" destId="{E4FE89B4-655B-4688-ADA4-28CE27014303}" srcOrd="0" destOrd="0" presId="urn:microsoft.com/office/officeart/2005/8/layout/hProcess11"/>
    <dgm:cxn modelId="{9DCF1D8E-F401-4893-9170-2F116179F8A2}" type="presParOf" srcId="{F2F8145B-F560-4AD1-A12D-43CE7EC218FB}" destId="{9BFDBBC5-5BAE-48D1-A48C-533897A1DF36}" srcOrd="1" destOrd="0" presId="urn:microsoft.com/office/officeart/2005/8/layout/hProcess11"/>
    <dgm:cxn modelId="{37C16F6D-FF55-4193-A0AC-A32D1D6B1EDA}" type="presParOf" srcId="{F2F8145B-F560-4AD1-A12D-43CE7EC218FB}" destId="{061044AE-9EA0-4DDE-AECE-E10ED52EB831}" srcOrd="2" destOrd="0" presId="urn:microsoft.com/office/officeart/2005/8/layout/hProcess11"/>
    <dgm:cxn modelId="{2790FF12-F03A-448E-8475-F682201F9FCB}" type="presParOf" srcId="{8A0EF994-AC97-4DDD-9677-167B684EE175}" destId="{BE11B22C-25E2-4AFD-8FAB-FC544C337B4D}" srcOrd="1" destOrd="0" presId="urn:microsoft.com/office/officeart/2005/8/layout/hProcess11"/>
    <dgm:cxn modelId="{F6FE81F8-304A-4E2E-B15D-8590364A0B02}" type="presParOf" srcId="{8A0EF994-AC97-4DDD-9677-167B684EE175}" destId="{F06E925A-117A-409D-83F8-D71E34DC9282}" srcOrd="2" destOrd="0" presId="urn:microsoft.com/office/officeart/2005/8/layout/hProcess11"/>
    <dgm:cxn modelId="{264B1A1A-6A59-43DF-B723-D5F790EC59FE}" type="presParOf" srcId="{F06E925A-117A-409D-83F8-D71E34DC9282}" destId="{9C6EE075-1D14-4D27-AB4F-7C9371E734A4}" srcOrd="0" destOrd="0" presId="urn:microsoft.com/office/officeart/2005/8/layout/hProcess11"/>
    <dgm:cxn modelId="{3593C069-7BCD-412A-AD90-7040022A098F}" type="presParOf" srcId="{F06E925A-117A-409D-83F8-D71E34DC9282}" destId="{662DB89F-D89F-41B0-9E0C-0330BB654796}" srcOrd="1" destOrd="0" presId="urn:microsoft.com/office/officeart/2005/8/layout/hProcess11"/>
    <dgm:cxn modelId="{30E729AC-E28F-4CA6-B406-61D710D96D1E}" type="presParOf" srcId="{F06E925A-117A-409D-83F8-D71E34DC9282}" destId="{14591E14-54ED-42D9-B8C3-78CF4147493E}" srcOrd="2" destOrd="0" presId="urn:microsoft.com/office/officeart/2005/8/layout/hProcess11"/>
    <dgm:cxn modelId="{0EDE342A-09DD-417E-B970-AEFA301BF2DC}" type="presParOf" srcId="{8A0EF994-AC97-4DDD-9677-167B684EE175}" destId="{09CDFCCD-B51F-4A45-A169-19E834741E81}" srcOrd="3" destOrd="0" presId="urn:microsoft.com/office/officeart/2005/8/layout/hProcess11"/>
    <dgm:cxn modelId="{4E0CB026-CB20-4BB5-972C-3E150A08C031}" type="presParOf" srcId="{8A0EF994-AC97-4DDD-9677-167B684EE175}" destId="{0521EB5D-6243-4F9A-AA7D-694246B04077}" srcOrd="4" destOrd="0" presId="urn:microsoft.com/office/officeart/2005/8/layout/hProcess11"/>
    <dgm:cxn modelId="{EBE348AC-08D2-49EC-8ED3-BBFEA950A572}" type="presParOf" srcId="{0521EB5D-6243-4F9A-AA7D-694246B04077}" destId="{79E94320-7055-4AA3-9DE2-7AC27EED27A1}" srcOrd="0" destOrd="0" presId="urn:microsoft.com/office/officeart/2005/8/layout/hProcess11"/>
    <dgm:cxn modelId="{12FD2447-EC23-4804-B3A0-3D35B6115DA0}" type="presParOf" srcId="{0521EB5D-6243-4F9A-AA7D-694246B04077}" destId="{6ACAF6E9-5DFB-4157-B1D1-CA4DC5906D6B}" srcOrd="1" destOrd="0" presId="urn:microsoft.com/office/officeart/2005/8/layout/hProcess11"/>
    <dgm:cxn modelId="{76F32B68-F77C-4C45-B57F-B640E93ADC73}" type="presParOf" srcId="{0521EB5D-6243-4F9A-AA7D-694246B04077}" destId="{028FC351-21AB-4C4C-AEFD-FC237333D14D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4B933E6-847A-4EC5-813E-B516A91CF7F9}" type="doc">
      <dgm:prSet loTypeId="urn:microsoft.com/office/officeart/2005/8/layout/default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pt-BR"/>
        </a:p>
      </dgm:t>
    </dgm:pt>
    <dgm:pt modelId="{637C93C7-6801-4DCF-94BA-E482E3EE054B}">
      <dgm:prSet phldrT="[Texto]" custT="1"/>
      <dgm:spPr/>
      <dgm:t>
        <a:bodyPr/>
        <a:lstStyle/>
        <a:p>
          <a:r>
            <a:rPr lang="pt-BR" sz="1800" u="none" dirty="0"/>
            <a:t>Precariedade dos bebedouros instalados.</a:t>
          </a:r>
        </a:p>
      </dgm:t>
    </dgm:pt>
    <dgm:pt modelId="{6ABAC1E3-A9F1-4DB7-A1FA-B0E597AAE0D3}" type="parTrans" cxnId="{42592955-33D2-45BA-A3D5-ECEC5464FE7C}">
      <dgm:prSet/>
      <dgm:spPr/>
      <dgm:t>
        <a:bodyPr/>
        <a:lstStyle/>
        <a:p>
          <a:endParaRPr lang="pt-BR"/>
        </a:p>
      </dgm:t>
    </dgm:pt>
    <dgm:pt modelId="{19485BE9-EE54-4CEE-BC77-EDD0077E9ED7}" type="sibTrans" cxnId="{42592955-33D2-45BA-A3D5-ECEC5464FE7C}">
      <dgm:prSet/>
      <dgm:spPr/>
      <dgm:t>
        <a:bodyPr/>
        <a:lstStyle/>
        <a:p>
          <a:endParaRPr lang="pt-BR"/>
        </a:p>
      </dgm:t>
    </dgm:pt>
    <dgm:pt modelId="{65BD2414-D23B-4F1E-B629-3C5CE6BEDDF1}">
      <dgm:prSet phldrT="[Texto]" custT="1"/>
      <dgm:spPr/>
      <dgm:t>
        <a:bodyPr/>
        <a:lstStyle/>
        <a:p>
          <a:r>
            <a:rPr lang="pt-BR" sz="1800" u="none" dirty="0"/>
            <a:t>Precariedade na manutenção dos banheiros.</a:t>
          </a:r>
        </a:p>
      </dgm:t>
    </dgm:pt>
    <dgm:pt modelId="{B054F346-7CB5-43A7-B5D9-F329EC272E13}" type="parTrans" cxnId="{585FF91A-2314-4FAA-8B61-876EF1617EA9}">
      <dgm:prSet/>
      <dgm:spPr/>
      <dgm:t>
        <a:bodyPr/>
        <a:lstStyle/>
        <a:p>
          <a:endParaRPr lang="pt-BR"/>
        </a:p>
      </dgm:t>
    </dgm:pt>
    <dgm:pt modelId="{EF84CC67-8F53-4B13-AC60-EE3B69ABEF30}" type="sibTrans" cxnId="{585FF91A-2314-4FAA-8B61-876EF1617EA9}">
      <dgm:prSet/>
      <dgm:spPr/>
      <dgm:t>
        <a:bodyPr/>
        <a:lstStyle/>
        <a:p>
          <a:endParaRPr lang="pt-BR"/>
        </a:p>
      </dgm:t>
    </dgm:pt>
    <dgm:pt modelId="{9D4673A2-8F23-4FD0-9F42-CC7E980D5A92}">
      <dgm:prSet phldrT="[Texto]" custT="1"/>
      <dgm:spPr/>
      <dgm:t>
        <a:bodyPr/>
        <a:lstStyle/>
        <a:p>
          <a:r>
            <a:rPr lang="pt-BR" sz="1800" u="none" dirty="0"/>
            <a:t>Biblioteca inexistente ou inadequada para uso</a:t>
          </a:r>
        </a:p>
      </dgm:t>
    </dgm:pt>
    <dgm:pt modelId="{A58E7C4D-773A-417B-849C-59748EA83D21}" type="parTrans" cxnId="{4A15EB0A-0D07-446B-B94A-0E05C3586A7C}">
      <dgm:prSet/>
      <dgm:spPr/>
      <dgm:t>
        <a:bodyPr/>
        <a:lstStyle/>
        <a:p>
          <a:endParaRPr lang="pt-BR"/>
        </a:p>
      </dgm:t>
    </dgm:pt>
    <dgm:pt modelId="{A14955E7-6E92-4537-BFCE-366CDCEFF2F9}" type="sibTrans" cxnId="{4A15EB0A-0D07-446B-B94A-0E05C3586A7C}">
      <dgm:prSet/>
      <dgm:spPr/>
      <dgm:t>
        <a:bodyPr/>
        <a:lstStyle/>
        <a:p>
          <a:endParaRPr lang="pt-BR"/>
        </a:p>
      </dgm:t>
    </dgm:pt>
    <dgm:pt modelId="{8B69F4FC-D927-40BB-82F9-FF1C1A4E517B}">
      <dgm:prSet phldrT="[Texto]" custT="1"/>
      <dgm:spPr/>
      <dgm:t>
        <a:bodyPr/>
        <a:lstStyle/>
        <a:p>
          <a:r>
            <a:rPr lang="pt-BR" sz="1600" u="none" dirty="0"/>
            <a:t>Ausência de quadras esportivas ou deficiência na conservação/manutenção das existentes.</a:t>
          </a:r>
        </a:p>
      </dgm:t>
    </dgm:pt>
    <dgm:pt modelId="{FEE731A5-A7AD-4E89-8740-052821030731}" type="parTrans" cxnId="{3C55E5D0-1645-42FE-87CE-04462D045209}">
      <dgm:prSet/>
      <dgm:spPr/>
      <dgm:t>
        <a:bodyPr/>
        <a:lstStyle/>
        <a:p>
          <a:endParaRPr lang="pt-BR"/>
        </a:p>
      </dgm:t>
    </dgm:pt>
    <dgm:pt modelId="{05B4E77C-E39E-4406-A595-D0EC41E8D8B2}" type="sibTrans" cxnId="{3C55E5D0-1645-42FE-87CE-04462D045209}">
      <dgm:prSet/>
      <dgm:spPr/>
      <dgm:t>
        <a:bodyPr/>
        <a:lstStyle/>
        <a:p>
          <a:endParaRPr lang="pt-BR"/>
        </a:p>
      </dgm:t>
    </dgm:pt>
    <dgm:pt modelId="{6C46CAE3-ADB1-4DEC-8887-FF479026CD41}">
      <dgm:prSet phldrT="[Texto]" custT="1"/>
      <dgm:spPr/>
      <dgm:t>
        <a:bodyPr/>
        <a:lstStyle/>
        <a:p>
          <a:r>
            <a:rPr lang="pt-BR" sz="1800" u="none" dirty="0"/>
            <a:t>Precariedade na manutenção de sala de aula.</a:t>
          </a:r>
        </a:p>
      </dgm:t>
    </dgm:pt>
    <dgm:pt modelId="{F067E0D8-7FA2-410D-A8C7-63051F4DE7ED}" type="parTrans" cxnId="{D753E4D7-CA44-4AC8-A986-38EDA3BC6A9E}">
      <dgm:prSet/>
      <dgm:spPr/>
      <dgm:t>
        <a:bodyPr/>
        <a:lstStyle/>
        <a:p>
          <a:endParaRPr lang="pt-BR"/>
        </a:p>
      </dgm:t>
    </dgm:pt>
    <dgm:pt modelId="{FEEB35CE-005F-4443-AA28-B6672F2B8551}" type="sibTrans" cxnId="{D753E4D7-CA44-4AC8-A986-38EDA3BC6A9E}">
      <dgm:prSet/>
      <dgm:spPr/>
      <dgm:t>
        <a:bodyPr/>
        <a:lstStyle/>
        <a:p>
          <a:endParaRPr lang="pt-BR"/>
        </a:p>
      </dgm:t>
    </dgm:pt>
    <dgm:pt modelId="{24B531DA-326F-4D36-B990-C03647F47FBA}">
      <dgm:prSet phldrT="[Texto]" custT="1"/>
      <dgm:spPr/>
      <dgm:t>
        <a:bodyPr/>
        <a:lstStyle/>
        <a:p>
          <a:r>
            <a:rPr lang="pt-BR" sz="1800" u="none"/>
            <a:t>Ausência de laboratório de informática e de acesso à internet </a:t>
          </a:r>
          <a:endParaRPr lang="pt-BR" sz="1800" u="none" dirty="0"/>
        </a:p>
      </dgm:t>
    </dgm:pt>
    <dgm:pt modelId="{98916D2A-E46A-413C-ADCE-193043327DD2}" type="parTrans" cxnId="{95C52AD1-984A-4BA3-A675-F151FEB338DE}">
      <dgm:prSet/>
      <dgm:spPr/>
      <dgm:t>
        <a:bodyPr/>
        <a:lstStyle/>
        <a:p>
          <a:endParaRPr lang="pt-BR"/>
        </a:p>
      </dgm:t>
    </dgm:pt>
    <dgm:pt modelId="{F9B36B7F-B22D-4841-9F63-85913EBD9BA4}" type="sibTrans" cxnId="{95C52AD1-984A-4BA3-A675-F151FEB338DE}">
      <dgm:prSet/>
      <dgm:spPr/>
      <dgm:t>
        <a:bodyPr/>
        <a:lstStyle/>
        <a:p>
          <a:endParaRPr lang="pt-BR"/>
        </a:p>
      </dgm:t>
    </dgm:pt>
    <dgm:pt modelId="{D54CC338-E029-400A-8FE1-CB262F717E43}">
      <dgm:prSet phldrT="[Texto]" custT="1"/>
      <dgm:spPr/>
      <dgm:t>
        <a:bodyPr/>
        <a:lstStyle/>
        <a:p>
          <a:r>
            <a:rPr lang="pt-BR" sz="1800" u="none" dirty="0"/>
            <a:t>Escoamento de águas pluviais deficientes e infiltrações</a:t>
          </a:r>
        </a:p>
      </dgm:t>
    </dgm:pt>
    <dgm:pt modelId="{40A1C25A-65AF-46C2-9C0F-7055607F2704}" type="parTrans" cxnId="{BD3918E0-7A49-4283-BADB-39799784874A}">
      <dgm:prSet/>
      <dgm:spPr/>
      <dgm:t>
        <a:bodyPr/>
        <a:lstStyle/>
        <a:p>
          <a:endParaRPr lang="pt-BR"/>
        </a:p>
      </dgm:t>
    </dgm:pt>
    <dgm:pt modelId="{61148E5A-05F7-4CF6-8C48-A819D428E134}" type="sibTrans" cxnId="{BD3918E0-7A49-4283-BADB-39799784874A}">
      <dgm:prSet/>
      <dgm:spPr/>
      <dgm:t>
        <a:bodyPr/>
        <a:lstStyle/>
        <a:p>
          <a:endParaRPr lang="pt-BR"/>
        </a:p>
      </dgm:t>
    </dgm:pt>
    <dgm:pt modelId="{9BB6F523-EDAA-41DE-8E33-F370A948DF7A}">
      <dgm:prSet phldrT="[Texto]"/>
      <dgm:spPr/>
      <dgm:t>
        <a:bodyPr/>
        <a:lstStyle/>
        <a:p>
          <a:r>
            <a:rPr lang="pt-BR" u="none" dirty="0"/>
            <a:t>Precariedade das instalações </a:t>
          </a:r>
          <a:r>
            <a:rPr lang="pt-BR" u="none" dirty="0" err="1"/>
            <a:t>hidrossanitárias</a:t>
          </a:r>
          <a:r>
            <a:rPr lang="pt-BR" u="none" dirty="0"/>
            <a:t> e elétricas </a:t>
          </a:r>
        </a:p>
      </dgm:t>
    </dgm:pt>
    <dgm:pt modelId="{A857E0AF-D40D-4E86-8769-97A898236DB9}" type="parTrans" cxnId="{E6519FE2-7DA9-4961-88C4-B4A46BAE6121}">
      <dgm:prSet/>
      <dgm:spPr/>
      <dgm:t>
        <a:bodyPr/>
        <a:lstStyle/>
        <a:p>
          <a:endParaRPr lang="pt-BR"/>
        </a:p>
      </dgm:t>
    </dgm:pt>
    <dgm:pt modelId="{D0EF42EC-2E20-47F2-85ED-A10320CB9EC8}" type="sibTrans" cxnId="{E6519FE2-7DA9-4961-88C4-B4A46BAE6121}">
      <dgm:prSet/>
      <dgm:spPr/>
      <dgm:t>
        <a:bodyPr/>
        <a:lstStyle/>
        <a:p>
          <a:endParaRPr lang="pt-BR"/>
        </a:p>
      </dgm:t>
    </dgm:pt>
    <dgm:pt modelId="{06E4A933-CDFA-4DFD-91E2-B4E174015A3B}">
      <dgm:prSet phldrT="[Texto]"/>
      <dgm:spPr/>
      <dgm:t>
        <a:bodyPr/>
        <a:lstStyle/>
        <a:p>
          <a:r>
            <a:rPr lang="pt-BR" u="none" dirty="0"/>
            <a:t>Estrutura inadequada da cozinha, ausência de despensa e de uso de uniformes</a:t>
          </a:r>
        </a:p>
      </dgm:t>
    </dgm:pt>
    <dgm:pt modelId="{01108699-DBCE-40E0-AE45-346492BBAD27}" type="parTrans" cxnId="{407C069E-398D-4CB8-B856-374F3EB991F8}">
      <dgm:prSet/>
      <dgm:spPr/>
      <dgm:t>
        <a:bodyPr/>
        <a:lstStyle/>
        <a:p>
          <a:endParaRPr lang="pt-BR"/>
        </a:p>
      </dgm:t>
    </dgm:pt>
    <dgm:pt modelId="{F21EA6A9-B0EE-41CB-9C23-838B441EF505}" type="sibTrans" cxnId="{407C069E-398D-4CB8-B856-374F3EB991F8}">
      <dgm:prSet/>
      <dgm:spPr/>
      <dgm:t>
        <a:bodyPr/>
        <a:lstStyle/>
        <a:p>
          <a:endParaRPr lang="pt-BR"/>
        </a:p>
      </dgm:t>
    </dgm:pt>
    <dgm:pt modelId="{E8B3E60D-4E97-4CB9-B6A8-DE2A43A5946C}">
      <dgm:prSet phldrT="[Texto]"/>
      <dgm:spPr/>
      <dgm:t>
        <a:bodyPr/>
        <a:lstStyle/>
        <a:p>
          <a:r>
            <a:rPr lang="pt-BR" u="none" dirty="0"/>
            <a:t>Ausência, inadequação de refeitórios e demanda reprimida </a:t>
          </a:r>
        </a:p>
      </dgm:t>
    </dgm:pt>
    <dgm:pt modelId="{81BD27BE-57D5-450C-B9B2-40F1D0009FF4}" type="parTrans" cxnId="{B8516688-C77A-46F6-95BF-32AA4DE328EF}">
      <dgm:prSet/>
      <dgm:spPr/>
      <dgm:t>
        <a:bodyPr/>
        <a:lstStyle/>
        <a:p>
          <a:endParaRPr lang="pt-BR"/>
        </a:p>
      </dgm:t>
    </dgm:pt>
    <dgm:pt modelId="{F7844810-1C9D-456F-B250-283E4A0EA6CF}" type="sibTrans" cxnId="{B8516688-C77A-46F6-95BF-32AA4DE328EF}">
      <dgm:prSet/>
      <dgm:spPr/>
      <dgm:t>
        <a:bodyPr/>
        <a:lstStyle/>
        <a:p>
          <a:endParaRPr lang="pt-BR"/>
        </a:p>
      </dgm:t>
    </dgm:pt>
    <dgm:pt modelId="{439F32F9-85B9-4BF6-9867-E42829992A15}">
      <dgm:prSet phldrT="[Texto]"/>
      <dgm:spPr/>
      <dgm:t>
        <a:bodyPr/>
        <a:lstStyle/>
        <a:p>
          <a:r>
            <a:rPr lang="pt-BR" u="none" dirty="0"/>
            <a:t>Inadequação de acessibilidade para deficientes</a:t>
          </a:r>
        </a:p>
      </dgm:t>
    </dgm:pt>
    <dgm:pt modelId="{3D0F55C3-CAB3-419D-B97D-7203EA226EBA}" type="parTrans" cxnId="{1190B254-D561-44EA-A2F2-4AA17AD6F86B}">
      <dgm:prSet/>
      <dgm:spPr/>
      <dgm:t>
        <a:bodyPr/>
        <a:lstStyle/>
        <a:p>
          <a:endParaRPr lang="pt-BR"/>
        </a:p>
      </dgm:t>
    </dgm:pt>
    <dgm:pt modelId="{C3083F99-CBD0-4D2F-9D41-A7EB6A711E3D}" type="sibTrans" cxnId="{1190B254-D561-44EA-A2F2-4AA17AD6F86B}">
      <dgm:prSet/>
      <dgm:spPr/>
      <dgm:t>
        <a:bodyPr/>
        <a:lstStyle/>
        <a:p>
          <a:endParaRPr lang="pt-BR"/>
        </a:p>
      </dgm:t>
    </dgm:pt>
    <dgm:pt modelId="{8C251694-9F4C-4015-983D-0EC83D0C27E9}" type="pres">
      <dgm:prSet presAssocID="{D4B933E6-847A-4EC5-813E-B516A91CF7F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845318ED-9C02-46C0-A7FB-BB91AD284205}" type="pres">
      <dgm:prSet presAssocID="{637C93C7-6801-4DCF-94BA-E482E3EE054B}" presName="node" presStyleLbl="node1" presStyleIdx="0" presStyleCnt="1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DBF480B-BD45-49DC-B5BA-4F75B2EAF175}" type="pres">
      <dgm:prSet presAssocID="{19485BE9-EE54-4CEE-BC77-EDD0077E9ED7}" presName="sibTrans" presStyleCnt="0"/>
      <dgm:spPr/>
    </dgm:pt>
    <dgm:pt modelId="{967899E1-BBE5-47C3-9E4C-404586DA7F2E}" type="pres">
      <dgm:prSet presAssocID="{65BD2414-D23B-4F1E-B629-3C5CE6BEDDF1}" presName="node" presStyleLbl="node1" presStyleIdx="1" presStyleCnt="1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3B5DC01-6B65-4D50-8F76-1DCFE5258F1A}" type="pres">
      <dgm:prSet presAssocID="{EF84CC67-8F53-4B13-AC60-EE3B69ABEF30}" presName="sibTrans" presStyleCnt="0"/>
      <dgm:spPr/>
    </dgm:pt>
    <dgm:pt modelId="{28D9ECB9-C4E4-46DE-B4BB-70569FCA8305}" type="pres">
      <dgm:prSet presAssocID="{9D4673A2-8F23-4FD0-9F42-CC7E980D5A92}" presName="node" presStyleLbl="node1" presStyleIdx="2" presStyleCnt="1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E472E10-5466-4A1C-B979-A6F463C61968}" type="pres">
      <dgm:prSet presAssocID="{A14955E7-6E92-4537-BFCE-366CDCEFF2F9}" presName="sibTrans" presStyleCnt="0"/>
      <dgm:spPr/>
    </dgm:pt>
    <dgm:pt modelId="{9A07329E-88D0-42B5-86B4-330065DD0DB6}" type="pres">
      <dgm:prSet presAssocID="{8B69F4FC-D927-40BB-82F9-FF1C1A4E517B}" presName="node" presStyleLbl="node1" presStyleIdx="3" presStyleCnt="1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3EEA527-B299-4DFB-9CFA-5256E95FF0F6}" type="pres">
      <dgm:prSet presAssocID="{05B4E77C-E39E-4406-A595-D0EC41E8D8B2}" presName="sibTrans" presStyleCnt="0"/>
      <dgm:spPr/>
    </dgm:pt>
    <dgm:pt modelId="{9D4C091F-D55A-4944-AA7C-07A7ABD5D7D8}" type="pres">
      <dgm:prSet presAssocID="{6C46CAE3-ADB1-4DEC-8887-FF479026CD41}" presName="node" presStyleLbl="node1" presStyleIdx="4" presStyleCnt="1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9CA0769-5B82-414C-8C20-0F4F8A8DCB3F}" type="pres">
      <dgm:prSet presAssocID="{FEEB35CE-005F-4443-AA28-B6672F2B8551}" presName="sibTrans" presStyleCnt="0"/>
      <dgm:spPr/>
    </dgm:pt>
    <dgm:pt modelId="{69016D24-37A7-4D2E-B2CE-083A9D99CFD3}" type="pres">
      <dgm:prSet presAssocID="{24B531DA-326F-4D36-B990-C03647F47FBA}" presName="node" presStyleLbl="node1" presStyleIdx="5" presStyleCnt="1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5D3EB43-548F-458F-9DC9-329A382F1A26}" type="pres">
      <dgm:prSet presAssocID="{F9B36B7F-B22D-4841-9F63-85913EBD9BA4}" presName="sibTrans" presStyleCnt="0"/>
      <dgm:spPr/>
    </dgm:pt>
    <dgm:pt modelId="{08542432-5066-4C74-8022-989D235EE805}" type="pres">
      <dgm:prSet presAssocID="{D54CC338-E029-400A-8FE1-CB262F717E43}" presName="node" presStyleLbl="node1" presStyleIdx="6" presStyleCnt="1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E22462B-6B1F-4C13-A3C8-DCFFFCFE99E5}" type="pres">
      <dgm:prSet presAssocID="{61148E5A-05F7-4CF6-8C48-A819D428E134}" presName="sibTrans" presStyleCnt="0"/>
      <dgm:spPr/>
    </dgm:pt>
    <dgm:pt modelId="{EAF8448E-B2E0-4849-A9C3-F506552308E8}" type="pres">
      <dgm:prSet presAssocID="{9BB6F523-EDAA-41DE-8E33-F370A948DF7A}" presName="node" presStyleLbl="node1" presStyleIdx="7" presStyleCnt="1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134CA9C-27BA-4F76-88EA-041EBAD53A08}" type="pres">
      <dgm:prSet presAssocID="{D0EF42EC-2E20-47F2-85ED-A10320CB9EC8}" presName="sibTrans" presStyleCnt="0"/>
      <dgm:spPr/>
    </dgm:pt>
    <dgm:pt modelId="{252711C6-7899-4B81-A1E5-80849FB8A7B5}" type="pres">
      <dgm:prSet presAssocID="{06E4A933-CDFA-4DFD-91E2-B4E174015A3B}" presName="node" presStyleLbl="node1" presStyleIdx="8" presStyleCnt="1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02268E7-2748-4C20-8421-63F3AF2C428F}" type="pres">
      <dgm:prSet presAssocID="{F21EA6A9-B0EE-41CB-9C23-838B441EF505}" presName="sibTrans" presStyleCnt="0"/>
      <dgm:spPr/>
    </dgm:pt>
    <dgm:pt modelId="{5E04F9DC-FD9C-45B6-A858-4EBDF6CD4E96}" type="pres">
      <dgm:prSet presAssocID="{E8B3E60D-4E97-4CB9-B6A8-DE2A43A5946C}" presName="node" presStyleLbl="node1" presStyleIdx="9" presStyleCnt="1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C7088C8-AD47-4092-B648-38A7DC286288}" type="pres">
      <dgm:prSet presAssocID="{F7844810-1C9D-456F-B250-283E4A0EA6CF}" presName="sibTrans" presStyleCnt="0"/>
      <dgm:spPr/>
    </dgm:pt>
    <dgm:pt modelId="{3C85CFE4-9A28-46E3-BB22-A20116A603BD}" type="pres">
      <dgm:prSet presAssocID="{439F32F9-85B9-4BF6-9867-E42829992A15}" presName="node" presStyleLbl="node1" presStyleIdx="10" presStyleCnt="1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6100F401-7AC1-44F7-8E7C-DE8EDDC53DF7}" type="presOf" srcId="{8B69F4FC-D927-40BB-82F9-FF1C1A4E517B}" destId="{9A07329E-88D0-42B5-86B4-330065DD0DB6}" srcOrd="0" destOrd="0" presId="urn:microsoft.com/office/officeart/2005/8/layout/default"/>
    <dgm:cxn modelId="{BD5CBEBE-B666-405C-91B1-4C535D00DDA5}" type="presOf" srcId="{06E4A933-CDFA-4DFD-91E2-B4E174015A3B}" destId="{252711C6-7899-4B81-A1E5-80849FB8A7B5}" srcOrd="0" destOrd="0" presId="urn:microsoft.com/office/officeart/2005/8/layout/default"/>
    <dgm:cxn modelId="{585FF91A-2314-4FAA-8B61-876EF1617EA9}" srcId="{D4B933E6-847A-4EC5-813E-B516A91CF7F9}" destId="{65BD2414-D23B-4F1E-B629-3C5CE6BEDDF1}" srcOrd="1" destOrd="0" parTransId="{B054F346-7CB5-43A7-B5D9-F329EC272E13}" sibTransId="{EF84CC67-8F53-4B13-AC60-EE3B69ABEF30}"/>
    <dgm:cxn modelId="{55A67D45-71CF-4BEA-B832-03772E58C97A}" type="presOf" srcId="{439F32F9-85B9-4BF6-9867-E42829992A15}" destId="{3C85CFE4-9A28-46E3-BB22-A20116A603BD}" srcOrd="0" destOrd="0" presId="urn:microsoft.com/office/officeart/2005/8/layout/default"/>
    <dgm:cxn modelId="{0E59E792-0E63-42C0-BCA3-94DCDC6D5E62}" type="presOf" srcId="{E8B3E60D-4E97-4CB9-B6A8-DE2A43A5946C}" destId="{5E04F9DC-FD9C-45B6-A858-4EBDF6CD4E96}" srcOrd="0" destOrd="0" presId="urn:microsoft.com/office/officeart/2005/8/layout/default"/>
    <dgm:cxn modelId="{2B43078F-1A7D-4445-A896-D43E3D3F454F}" type="presOf" srcId="{9D4673A2-8F23-4FD0-9F42-CC7E980D5A92}" destId="{28D9ECB9-C4E4-46DE-B4BB-70569FCA8305}" srcOrd="0" destOrd="0" presId="urn:microsoft.com/office/officeart/2005/8/layout/default"/>
    <dgm:cxn modelId="{3C55E5D0-1645-42FE-87CE-04462D045209}" srcId="{D4B933E6-847A-4EC5-813E-B516A91CF7F9}" destId="{8B69F4FC-D927-40BB-82F9-FF1C1A4E517B}" srcOrd="3" destOrd="0" parTransId="{FEE731A5-A7AD-4E89-8740-052821030731}" sibTransId="{05B4E77C-E39E-4406-A595-D0EC41E8D8B2}"/>
    <dgm:cxn modelId="{D753E4D7-CA44-4AC8-A986-38EDA3BC6A9E}" srcId="{D4B933E6-847A-4EC5-813E-B516A91CF7F9}" destId="{6C46CAE3-ADB1-4DEC-8887-FF479026CD41}" srcOrd="4" destOrd="0" parTransId="{F067E0D8-7FA2-410D-A8C7-63051F4DE7ED}" sibTransId="{FEEB35CE-005F-4443-AA28-B6672F2B8551}"/>
    <dgm:cxn modelId="{79B19F74-1ABE-4D36-8FF3-711BC0E54EE3}" type="presOf" srcId="{9BB6F523-EDAA-41DE-8E33-F370A948DF7A}" destId="{EAF8448E-B2E0-4849-A9C3-F506552308E8}" srcOrd="0" destOrd="0" presId="urn:microsoft.com/office/officeart/2005/8/layout/default"/>
    <dgm:cxn modelId="{74A4115E-554C-48E2-B9FB-C9775802066D}" type="presOf" srcId="{65BD2414-D23B-4F1E-B629-3C5CE6BEDDF1}" destId="{967899E1-BBE5-47C3-9E4C-404586DA7F2E}" srcOrd="0" destOrd="0" presId="urn:microsoft.com/office/officeart/2005/8/layout/default"/>
    <dgm:cxn modelId="{407C069E-398D-4CB8-B856-374F3EB991F8}" srcId="{D4B933E6-847A-4EC5-813E-B516A91CF7F9}" destId="{06E4A933-CDFA-4DFD-91E2-B4E174015A3B}" srcOrd="8" destOrd="0" parTransId="{01108699-DBCE-40E0-AE45-346492BBAD27}" sibTransId="{F21EA6A9-B0EE-41CB-9C23-838B441EF505}"/>
    <dgm:cxn modelId="{C5D3D68C-EB15-4C21-8483-0E3D81402B1C}" type="presOf" srcId="{24B531DA-326F-4D36-B990-C03647F47FBA}" destId="{69016D24-37A7-4D2E-B2CE-083A9D99CFD3}" srcOrd="0" destOrd="0" presId="urn:microsoft.com/office/officeart/2005/8/layout/default"/>
    <dgm:cxn modelId="{B8516688-C77A-46F6-95BF-32AA4DE328EF}" srcId="{D4B933E6-847A-4EC5-813E-B516A91CF7F9}" destId="{E8B3E60D-4E97-4CB9-B6A8-DE2A43A5946C}" srcOrd="9" destOrd="0" parTransId="{81BD27BE-57D5-450C-B9B2-40F1D0009FF4}" sibTransId="{F7844810-1C9D-456F-B250-283E4A0EA6CF}"/>
    <dgm:cxn modelId="{95C52AD1-984A-4BA3-A675-F151FEB338DE}" srcId="{D4B933E6-847A-4EC5-813E-B516A91CF7F9}" destId="{24B531DA-326F-4D36-B990-C03647F47FBA}" srcOrd="5" destOrd="0" parTransId="{98916D2A-E46A-413C-ADCE-193043327DD2}" sibTransId="{F9B36B7F-B22D-4841-9F63-85913EBD9BA4}"/>
    <dgm:cxn modelId="{BD3918E0-7A49-4283-BADB-39799784874A}" srcId="{D4B933E6-847A-4EC5-813E-B516A91CF7F9}" destId="{D54CC338-E029-400A-8FE1-CB262F717E43}" srcOrd="6" destOrd="0" parTransId="{40A1C25A-65AF-46C2-9C0F-7055607F2704}" sibTransId="{61148E5A-05F7-4CF6-8C48-A819D428E134}"/>
    <dgm:cxn modelId="{7325D4C3-13DC-4ADD-B6CA-D609021BA2AB}" type="presOf" srcId="{D4B933E6-847A-4EC5-813E-B516A91CF7F9}" destId="{8C251694-9F4C-4015-983D-0EC83D0C27E9}" srcOrd="0" destOrd="0" presId="urn:microsoft.com/office/officeart/2005/8/layout/default"/>
    <dgm:cxn modelId="{C43E945D-B9E3-4F8E-A411-541914C8CE6E}" type="presOf" srcId="{6C46CAE3-ADB1-4DEC-8887-FF479026CD41}" destId="{9D4C091F-D55A-4944-AA7C-07A7ABD5D7D8}" srcOrd="0" destOrd="0" presId="urn:microsoft.com/office/officeart/2005/8/layout/default"/>
    <dgm:cxn modelId="{BDD2F8E5-9F2E-4AFC-9F87-185B906F9BF3}" type="presOf" srcId="{D54CC338-E029-400A-8FE1-CB262F717E43}" destId="{08542432-5066-4C74-8022-989D235EE805}" srcOrd="0" destOrd="0" presId="urn:microsoft.com/office/officeart/2005/8/layout/default"/>
    <dgm:cxn modelId="{42592955-33D2-45BA-A3D5-ECEC5464FE7C}" srcId="{D4B933E6-847A-4EC5-813E-B516A91CF7F9}" destId="{637C93C7-6801-4DCF-94BA-E482E3EE054B}" srcOrd="0" destOrd="0" parTransId="{6ABAC1E3-A9F1-4DB7-A1FA-B0E597AAE0D3}" sibTransId="{19485BE9-EE54-4CEE-BC77-EDD0077E9ED7}"/>
    <dgm:cxn modelId="{E6519FE2-7DA9-4961-88C4-B4A46BAE6121}" srcId="{D4B933E6-847A-4EC5-813E-B516A91CF7F9}" destId="{9BB6F523-EDAA-41DE-8E33-F370A948DF7A}" srcOrd="7" destOrd="0" parTransId="{A857E0AF-D40D-4E86-8769-97A898236DB9}" sibTransId="{D0EF42EC-2E20-47F2-85ED-A10320CB9EC8}"/>
    <dgm:cxn modelId="{8CA800A6-0DDB-4169-830B-E53B8EECC1F2}" type="presOf" srcId="{637C93C7-6801-4DCF-94BA-E482E3EE054B}" destId="{845318ED-9C02-46C0-A7FB-BB91AD284205}" srcOrd="0" destOrd="0" presId="urn:microsoft.com/office/officeart/2005/8/layout/default"/>
    <dgm:cxn modelId="{4A15EB0A-0D07-446B-B94A-0E05C3586A7C}" srcId="{D4B933E6-847A-4EC5-813E-B516A91CF7F9}" destId="{9D4673A2-8F23-4FD0-9F42-CC7E980D5A92}" srcOrd="2" destOrd="0" parTransId="{A58E7C4D-773A-417B-849C-59748EA83D21}" sibTransId="{A14955E7-6E92-4537-BFCE-366CDCEFF2F9}"/>
    <dgm:cxn modelId="{1190B254-D561-44EA-A2F2-4AA17AD6F86B}" srcId="{D4B933E6-847A-4EC5-813E-B516A91CF7F9}" destId="{439F32F9-85B9-4BF6-9867-E42829992A15}" srcOrd="10" destOrd="0" parTransId="{3D0F55C3-CAB3-419D-B97D-7203EA226EBA}" sibTransId="{C3083F99-CBD0-4D2F-9D41-A7EB6A711E3D}"/>
    <dgm:cxn modelId="{1CA29CFF-1404-4B9D-8F22-82873C33511A}" type="presParOf" srcId="{8C251694-9F4C-4015-983D-0EC83D0C27E9}" destId="{845318ED-9C02-46C0-A7FB-BB91AD284205}" srcOrd="0" destOrd="0" presId="urn:microsoft.com/office/officeart/2005/8/layout/default"/>
    <dgm:cxn modelId="{0840C976-5F48-40B3-8D9D-C807E8BF1198}" type="presParOf" srcId="{8C251694-9F4C-4015-983D-0EC83D0C27E9}" destId="{FDBF480B-BD45-49DC-B5BA-4F75B2EAF175}" srcOrd="1" destOrd="0" presId="urn:microsoft.com/office/officeart/2005/8/layout/default"/>
    <dgm:cxn modelId="{6CA007C5-65DF-4E3B-9565-D2FC3B23983D}" type="presParOf" srcId="{8C251694-9F4C-4015-983D-0EC83D0C27E9}" destId="{967899E1-BBE5-47C3-9E4C-404586DA7F2E}" srcOrd="2" destOrd="0" presId="urn:microsoft.com/office/officeart/2005/8/layout/default"/>
    <dgm:cxn modelId="{C3156E1D-1AC5-4E55-8FC6-7710B0C7D1FA}" type="presParOf" srcId="{8C251694-9F4C-4015-983D-0EC83D0C27E9}" destId="{03B5DC01-6B65-4D50-8F76-1DCFE5258F1A}" srcOrd="3" destOrd="0" presId="urn:microsoft.com/office/officeart/2005/8/layout/default"/>
    <dgm:cxn modelId="{7A6D91FC-C0BC-4416-9EA1-1E8B9779293A}" type="presParOf" srcId="{8C251694-9F4C-4015-983D-0EC83D0C27E9}" destId="{28D9ECB9-C4E4-46DE-B4BB-70569FCA8305}" srcOrd="4" destOrd="0" presId="urn:microsoft.com/office/officeart/2005/8/layout/default"/>
    <dgm:cxn modelId="{38D75B43-D3AE-4E36-9387-CA1BC42AC4C1}" type="presParOf" srcId="{8C251694-9F4C-4015-983D-0EC83D0C27E9}" destId="{5E472E10-5466-4A1C-B979-A6F463C61968}" srcOrd="5" destOrd="0" presId="urn:microsoft.com/office/officeart/2005/8/layout/default"/>
    <dgm:cxn modelId="{57389D51-9A10-4DC0-9289-6A17DC33E8F8}" type="presParOf" srcId="{8C251694-9F4C-4015-983D-0EC83D0C27E9}" destId="{9A07329E-88D0-42B5-86B4-330065DD0DB6}" srcOrd="6" destOrd="0" presId="urn:microsoft.com/office/officeart/2005/8/layout/default"/>
    <dgm:cxn modelId="{273076E0-2085-4ACC-AFF5-3DF04EAB4E3C}" type="presParOf" srcId="{8C251694-9F4C-4015-983D-0EC83D0C27E9}" destId="{03EEA527-B299-4DFB-9CFA-5256E95FF0F6}" srcOrd="7" destOrd="0" presId="urn:microsoft.com/office/officeart/2005/8/layout/default"/>
    <dgm:cxn modelId="{F066E47F-BECA-46C8-B13B-3DD03E2A967D}" type="presParOf" srcId="{8C251694-9F4C-4015-983D-0EC83D0C27E9}" destId="{9D4C091F-D55A-4944-AA7C-07A7ABD5D7D8}" srcOrd="8" destOrd="0" presId="urn:microsoft.com/office/officeart/2005/8/layout/default"/>
    <dgm:cxn modelId="{B214D8BF-24AC-4639-AFD3-4BB3F942BB7E}" type="presParOf" srcId="{8C251694-9F4C-4015-983D-0EC83D0C27E9}" destId="{89CA0769-5B82-414C-8C20-0F4F8A8DCB3F}" srcOrd="9" destOrd="0" presId="urn:microsoft.com/office/officeart/2005/8/layout/default"/>
    <dgm:cxn modelId="{B6086BD8-2C2D-4328-B25A-1D0CB1AEC07A}" type="presParOf" srcId="{8C251694-9F4C-4015-983D-0EC83D0C27E9}" destId="{69016D24-37A7-4D2E-B2CE-083A9D99CFD3}" srcOrd="10" destOrd="0" presId="urn:microsoft.com/office/officeart/2005/8/layout/default"/>
    <dgm:cxn modelId="{09130620-01FC-4395-8228-0722670156CF}" type="presParOf" srcId="{8C251694-9F4C-4015-983D-0EC83D0C27E9}" destId="{25D3EB43-548F-458F-9DC9-329A382F1A26}" srcOrd="11" destOrd="0" presId="urn:microsoft.com/office/officeart/2005/8/layout/default"/>
    <dgm:cxn modelId="{4CD0E7EF-6FA4-4401-8508-BCCC0187D0AF}" type="presParOf" srcId="{8C251694-9F4C-4015-983D-0EC83D0C27E9}" destId="{08542432-5066-4C74-8022-989D235EE805}" srcOrd="12" destOrd="0" presId="urn:microsoft.com/office/officeart/2005/8/layout/default"/>
    <dgm:cxn modelId="{B87BAD1C-AA9A-42FB-B53E-BCAAFFBFBA94}" type="presParOf" srcId="{8C251694-9F4C-4015-983D-0EC83D0C27E9}" destId="{DE22462B-6B1F-4C13-A3C8-DCFFFCFE99E5}" srcOrd="13" destOrd="0" presId="urn:microsoft.com/office/officeart/2005/8/layout/default"/>
    <dgm:cxn modelId="{0549C06C-5C2A-4F54-A58D-5D919849383E}" type="presParOf" srcId="{8C251694-9F4C-4015-983D-0EC83D0C27E9}" destId="{EAF8448E-B2E0-4849-A9C3-F506552308E8}" srcOrd="14" destOrd="0" presId="urn:microsoft.com/office/officeart/2005/8/layout/default"/>
    <dgm:cxn modelId="{9179639B-C1E2-4EE4-B62E-D0B5F0B6709D}" type="presParOf" srcId="{8C251694-9F4C-4015-983D-0EC83D0C27E9}" destId="{1134CA9C-27BA-4F76-88EA-041EBAD53A08}" srcOrd="15" destOrd="0" presId="urn:microsoft.com/office/officeart/2005/8/layout/default"/>
    <dgm:cxn modelId="{172A29EC-9E86-4FF7-AF1A-EE32631BA8E5}" type="presParOf" srcId="{8C251694-9F4C-4015-983D-0EC83D0C27E9}" destId="{252711C6-7899-4B81-A1E5-80849FB8A7B5}" srcOrd="16" destOrd="0" presId="urn:microsoft.com/office/officeart/2005/8/layout/default"/>
    <dgm:cxn modelId="{9FDDE15F-202F-421A-9F73-10168C6D1DD2}" type="presParOf" srcId="{8C251694-9F4C-4015-983D-0EC83D0C27E9}" destId="{202268E7-2748-4C20-8421-63F3AF2C428F}" srcOrd="17" destOrd="0" presId="urn:microsoft.com/office/officeart/2005/8/layout/default"/>
    <dgm:cxn modelId="{26A8F0A2-30AD-4B6E-8931-EDDDEEF4E216}" type="presParOf" srcId="{8C251694-9F4C-4015-983D-0EC83D0C27E9}" destId="{5E04F9DC-FD9C-45B6-A858-4EBDF6CD4E96}" srcOrd="18" destOrd="0" presId="urn:microsoft.com/office/officeart/2005/8/layout/default"/>
    <dgm:cxn modelId="{76E79A23-AFE2-47C3-BD53-8E29EEC57F97}" type="presParOf" srcId="{8C251694-9F4C-4015-983D-0EC83D0C27E9}" destId="{7C7088C8-AD47-4092-B648-38A7DC286288}" srcOrd="19" destOrd="0" presId="urn:microsoft.com/office/officeart/2005/8/layout/default"/>
    <dgm:cxn modelId="{FE89A82F-C8C8-4CCA-B493-91ABC2F0C208}" type="presParOf" srcId="{8C251694-9F4C-4015-983D-0EC83D0C27E9}" destId="{3C85CFE4-9A28-46E3-BB22-A20116A603BD}" srcOrd="2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3E81DDA-77A6-4790-8E51-415AACC1B27D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E2D7228A-4D15-472C-8C01-38EF470C8334}">
      <dgm:prSet phldrT="[Texto]"/>
      <dgm:spPr/>
      <dgm:t>
        <a:bodyPr/>
        <a:lstStyle/>
        <a:p>
          <a:pPr>
            <a:buNone/>
          </a:pPr>
          <a:r>
            <a:rPr lang="pt-BR" dirty="0"/>
            <a:t>Governança Pública: conjunto eficiente de mecanismos que buscam garantir que os resultados pretendidos sejam definidos e alcançados e assegurar que as ações executadas estejam sempre alinhadas ao interesse público. </a:t>
          </a:r>
        </a:p>
      </dgm:t>
    </dgm:pt>
    <dgm:pt modelId="{986F8257-C07F-485F-9237-5DBC24A3221C}" type="sibTrans" cxnId="{0EEF0A6A-CA61-4E1B-970C-961D2ABF3729}">
      <dgm:prSet/>
      <dgm:spPr/>
      <dgm:t>
        <a:bodyPr/>
        <a:lstStyle/>
        <a:p>
          <a:endParaRPr lang="pt-BR"/>
        </a:p>
      </dgm:t>
    </dgm:pt>
    <dgm:pt modelId="{F10A57FE-4747-4615-AC12-691F54B80256}" type="parTrans" cxnId="{0EEF0A6A-CA61-4E1B-970C-961D2ABF3729}">
      <dgm:prSet/>
      <dgm:spPr/>
      <dgm:t>
        <a:bodyPr/>
        <a:lstStyle/>
        <a:p>
          <a:endParaRPr lang="pt-BR"/>
        </a:p>
      </dgm:t>
    </dgm:pt>
    <dgm:pt modelId="{F932D063-76B3-47FC-B1FF-A2104290504C}">
      <dgm:prSet phldrT="[Texto]"/>
      <dgm:spPr/>
      <dgm:t>
        <a:bodyPr/>
        <a:lstStyle/>
        <a:p>
          <a:pPr>
            <a:buNone/>
          </a:pPr>
          <a:r>
            <a:rPr lang="pt-BR" dirty="0"/>
            <a:t>A Governança Pública bem estruturada é capaz de incrementar o desempenho dos órgãos e entidades públicas e possibilitar a execução de mais com menos recursos.</a:t>
          </a:r>
        </a:p>
      </dgm:t>
    </dgm:pt>
    <dgm:pt modelId="{FB093CCC-A984-4760-B3EE-414648DAED90}" type="sibTrans" cxnId="{726A14E1-FE32-4B06-978C-D785302FE7A6}">
      <dgm:prSet/>
      <dgm:spPr/>
      <dgm:t>
        <a:bodyPr/>
        <a:lstStyle/>
        <a:p>
          <a:endParaRPr lang="pt-BR"/>
        </a:p>
      </dgm:t>
    </dgm:pt>
    <dgm:pt modelId="{F3B15DF2-A3C8-422E-A56C-A6F19A7D0693}" type="parTrans" cxnId="{726A14E1-FE32-4B06-978C-D785302FE7A6}">
      <dgm:prSet/>
      <dgm:spPr/>
      <dgm:t>
        <a:bodyPr/>
        <a:lstStyle/>
        <a:p>
          <a:endParaRPr lang="pt-BR"/>
        </a:p>
      </dgm:t>
    </dgm:pt>
    <dgm:pt modelId="{7EC3FFED-3288-4902-9017-63C82E55CE38}" type="pres">
      <dgm:prSet presAssocID="{E3E81DDA-77A6-4790-8E51-415AACC1B27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6505CF76-D3C1-4974-B581-677DC4EE659E}" type="pres">
      <dgm:prSet presAssocID="{E2D7228A-4D15-472C-8C01-38EF470C8334}" presName="node" presStyleLbl="node1" presStyleIdx="0" presStyleCnt="2" custScaleX="105594" custLinFactNeighborX="-14" custLinFactNeighborY="397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0029D19-B3F4-4757-B88C-006074EE3DB2}" type="pres">
      <dgm:prSet presAssocID="{986F8257-C07F-485F-9237-5DBC24A3221C}" presName="sibTrans" presStyleCnt="0"/>
      <dgm:spPr/>
    </dgm:pt>
    <dgm:pt modelId="{19C8D4CB-A78A-4D5A-A8A6-37C3942A6D45}" type="pres">
      <dgm:prSet presAssocID="{F932D063-76B3-47FC-B1FF-A2104290504C}" presName="node" presStyleLbl="node1" presStyleIdx="1" presStyleCnt="2" custScaleX="111680" custLinFactNeighborX="-808" custLinFactNeighborY="432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0EEF0A6A-CA61-4E1B-970C-961D2ABF3729}" srcId="{E3E81DDA-77A6-4790-8E51-415AACC1B27D}" destId="{E2D7228A-4D15-472C-8C01-38EF470C8334}" srcOrd="0" destOrd="0" parTransId="{F10A57FE-4747-4615-AC12-691F54B80256}" sibTransId="{986F8257-C07F-485F-9237-5DBC24A3221C}"/>
    <dgm:cxn modelId="{726A14E1-FE32-4B06-978C-D785302FE7A6}" srcId="{E3E81DDA-77A6-4790-8E51-415AACC1B27D}" destId="{F932D063-76B3-47FC-B1FF-A2104290504C}" srcOrd="1" destOrd="0" parTransId="{F3B15DF2-A3C8-422E-A56C-A6F19A7D0693}" sibTransId="{FB093CCC-A984-4760-B3EE-414648DAED90}"/>
    <dgm:cxn modelId="{6C6F2F1E-C2C3-4120-B11E-66BE2671D881}" type="presOf" srcId="{E3E81DDA-77A6-4790-8E51-415AACC1B27D}" destId="{7EC3FFED-3288-4902-9017-63C82E55CE38}" srcOrd="0" destOrd="0" presId="urn:microsoft.com/office/officeart/2005/8/layout/default"/>
    <dgm:cxn modelId="{ACE4D945-9AFC-43B4-B77F-FA0E1F617CB7}" type="presOf" srcId="{F932D063-76B3-47FC-B1FF-A2104290504C}" destId="{19C8D4CB-A78A-4D5A-A8A6-37C3942A6D45}" srcOrd="0" destOrd="0" presId="urn:microsoft.com/office/officeart/2005/8/layout/default"/>
    <dgm:cxn modelId="{FD26F154-EAF0-4BBF-9E47-40E5AC277C0B}" type="presOf" srcId="{E2D7228A-4D15-472C-8C01-38EF470C8334}" destId="{6505CF76-D3C1-4974-B581-677DC4EE659E}" srcOrd="0" destOrd="0" presId="urn:microsoft.com/office/officeart/2005/8/layout/default"/>
    <dgm:cxn modelId="{0EDC9937-B4A2-4016-BFEE-DE33EA27DF28}" type="presParOf" srcId="{7EC3FFED-3288-4902-9017-63C82E55CE38}" destId="{6505CF76-D3C1-4974-B581-677DC4EE659E}" srcOrd="0" destOrd="0" presId="urn:microsoft.com/office/officeart/2005/8/layout/default"/>
    <dgm:cxn modelId="{D9D2F844-1723-4E52-BFE0-DF926F4E847D}" type="presParOf" srcId="{7EC3FFED-3288-4902-9017-63C82E55CE38}" destId="{40029D19-B3F4-4757-B88C-006074EE3DB2}" srcOrd="1" destOrd="0" presId="urn:microsoft.com/office/officeart/2005/8/layout/default"/>
    <dgm:cxn modelId="{DA6553E0-699C-46BC-BFB2-078D42210212}" type="presParOf" srcId="{7EC3FFED-3288-4902-9017-63C82E55CE38}" destId="{19C8D4CB-A78A-4D5A-A8A6-37C3942A6D45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A1F661A-233E-4590-B66A-4294FE943994}" type="doc">
      <dgm:prSet loTypeId="urn:microsoft.com/office/officeart/2005/8/layout/radial1" loCatId="relationship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pt-BR"/>
        </a:p>
      </dgm:t>
    </dgm:pt>
    <dgm:pt modelId="{6FBAD7E4-0ECB-4115-9CE4-76F385BD0BA7}">
      <dgm:prSet phldrT="[Texto]"/>
      <dgm:spPr/>
      <dgm:t>
        <a:bodyPr/>
        <a:lstStyle/>
        <a:p>
          <a:r>
            <a:rPr lang="pt-BR" dirty="0"/>
            <a:t>CF 88</a:t>
          </a:r>
        </a:p>
      </dgm:t>
    </dgm:pt>
    <dgm:pt modelId="{B19B53D0-2720-4C4A-9598-B034C65144FD}" type="parTrans" cxnId="{A1CBDD4E-7B29-4337-ABCC-90BFD9081F27}">
      <dgm:prSet/>
      <dgm:spPr/>
      <dgm:t>
        <a:bodyPr/>
        <a:lstStyle/>
        <a:p>
          <a:endParaRPr lang="pt-BR"/>
        </a:p>
      </dgm:t>
    </dgm:pt>
    <dgm:pt modelId="{910B0B77-8372-44EC-98C3-44A3D3E38D5B}" type="sibTrans" cxnId="{A1CBDD4E-7B29-4337-ABCC-90BFD9081F27}">
      <dgm:prSet/>
      <dgm:spPr/>
      <dgm:t>
        <a:bodyPr/>
        <a:lstStyle/>
        <a:p>
          <a:endParaRPr lang="pt-BR"/>
        </a:p>
      </dgm:t>
    </dgm:pt>
    <dgm:pt modelId="{3E7AF182-50C1-4437-846D-6DE12AA58191}">
      <dgm:prSet phldrT="[Texto]" custT="1"/>
      <dgm:spPr/>
      <dgm:t>
        <a:bodyPr/>
        <a:lstStyle/>
        <a:p>
          <a:r>
            <a:rPr lang="pt-BR" sz="1600" b="1" dirty="0"/>
            <a:t>Valorização dos profissionais da educação</a:t>
          </a:r>
        </a:p>
      </dgm:t>
    </dgm:pt>
    <dgm:pt modelId="{D8D126D2-A48D-45BC-B03C-609CDE60C840}" type="parTrans" cxnId="{DF546A8D-3D84-4364-84A1-0524DC13D20E}">
      <dgm:prSet/>
      <dgm:spPr/>
      <dgm:t>
        <a:bodyPr/>
        <a:lstStyle/>
        <a:p>
          <a:endParaRPr lang="pt-BR"/>
        </a:p>
      </dgm:t>
    </dgm:pt>
    <dgm:pt modelId="{57596757-872F-4F4B-A40E-64DAB913C20A}" type="sibTrans" cxnId="{DF546A8D-3D84-4364-84A1-0524DC13D20E}">
      <dgm:prSet/>
      <dgm:spPr/>
      <dgm:t>
        <a:bodyPr/>
        <a:lstStyle/>
        <a:p>
          <a:endParaRPr lang="pt-BR"/>
        </a:p>
      </dgm:t>
    </dgm:pt>
    <dgm:pt modelId="{7A3394C3-8374-4303-830B-EC6D48C78775}">
      <dgm:prSet phldrT="[Texto]"/>
      <dgm:spPr/>
      <dgm:t>
        <a:bodyPr/>
        <a:lstStyle/>
        <a:p>
          <a:r>
            <a:rPr lang="pt-BR" dirty="0"/>
            <a:t>Piso salarial profissional nacional</a:t>
          </a:r>
        </a:p>
      </dgm:t>
    </dgm:pt>
    <dgm:pt modelId="{841A3489-DFD9-4424-B6DC-01F82B7ABB22}" type="parTrans" cxnId="{E4C8FAD0-AB4D-4E6F-BF1A-F50A0D0FDDBC}">
      <dgm:prSet/>
      <dgm:spPr/>
      <dgm:t>
        <a:bodyPr/>
        <a:lstStyle/>
        <a:p>
          <a:endParaRPr lang="pt-BR"/>
        </a:p>
      </dgm:t>
    </dgm:pt>
    <dgm:pt modelId="{E517193B-4CB4-4F0B-AFA1-798228B2ADDE}" type="sibTrans" cxnId="{E4C8FAD0-AB4D-4E6F-BF1A-F50A0D0FDDBC}">
      <dgm:prSet/>
      <dgm:spPr/>
      <dgm:t>
        <a:bodyPr/>
        <a:lstStyle/>
        <a:p>
          <a:endParaRPr lang="pt-BR"/>
        </a:p>
      </dgm:t>
    </dgm:pt>
    <dgm:pt modelId="{863AB37B-5B58-43F3-8FDF-5FFCDE787636}">
      <dgm:prSet phldrT="[Texto]"/>
      <dgm:spPr/>
      <dgm:t>
        <a:bodyPr/>
        <a:lstStyle/>
        <a:p>
          <a:r>
            <a:rPr lang="pt-BR" dirty="0"/>
            <a:t>Ingresso por meio de concurso público</a:t>
          </a:r>
        </a:p>
      </dgm:t>
    </dgm:pt>
    <dgm:pt modelId="{7EAC7F97-B1CA-4661-8DC6-77BC95D2F0F4}" type="parTrans" cxnId="{E4B31F3A-F76D-4548-BA19-7211C2801612}">
      <dgm:prSet/>
      <dgm:spPr/>
      <dgm:t>
        <a:bodyPr/>
        <a:lstStyle/>
        <a:p>
          <a:endParaRPr lang="pt-BR"/>
        </a:p>
      </dgm:t>
    </dgm:pt>
    <dgm:pt modelId="{46A6382E-4739-4426-9AC4-C807656A7EC2}" type="sibTrans" cxnId="{E4B31F3A-F76D-4548-BA19-7211C2801612}">
      <dgm:prSet/>
      <dgm:spPr/>
      <dgm:t>
        <a:bodyPr/>
        <a:lstStyle/>
        <a:p>
          <a:endParaRPr lang="pt-BR"/>
        </a:p>
      </dgm:t>
    </dgm:pt>
    <dgm:pt modelId="{D22BDDF8-C18B-4DCF-ACD3-D68ADEF141D5}">
      <dgm:prSet phldrT="[Texto]"/>
      <dgm:spPr/>
      <dgm:t>
        <a:bodyPr/>
        <a:lstStyle/>
        <a:p>
          <a:r>
            <a:rPr lang="pt-BR" dirty="0"/>
            <a:t>Planos de Carreira</a:t>
          </a:r>
        </a:p>
      </dgm:t>
    </dgm:pt>
    <dgm:pt modelId="{5D421CD3-BE46-4578-9024-B7CC0E0459C7}" type="sibTrans" cxnId="{238A2BFE-B365-44C8-8510-3606E14EB677}">
      <dgm:prSet/>
      <dgm:spPr/>
      <dgm:t>
        <a:bodyPr/>
        <a:lstStyle/>
        <a:p>
          <a:endParaRPr lang="pt-BR"/>
        </a:p>
      </dgm:t>
    </dgm:pt>
    <dgm:pt modelId="{3A256934-4198-4774-8E35-C00BA9C6205F}" type="parTrans" cxnId="{238A2BFE-B365-44C8-8510-3606E14EB677}">
      <dgm:prSet/>
      <dgm:spPr/>
      <dgm:t>
        <a:bodyPr/>
        <a:lstStyle/>
        <a:p>
          <a:endParaRPr lang="pt-BR"/>
        </a:p>
      </dgm:t>
    </dgm:pt>
    <dgm:pt modelId="{5B102AE2-9CC8-4C21-8C6D-FE765B2EB3C7}" type="pres">
      <dgm:prSet presAssocID="{8A1F661A-233E-4590-B66A-4294FE943994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461C420B-00F9-4A50-84F4-4915BCEA8FC4}" type="pres">
      <dgm:prSet presAssocID="{6FBAD7E4-0ECB-4115-9CE4-76F385BD0BA7}" presName="centerShape" presStyleLbl="node0" presStyleIdx="0" presStyleCnt="1"/>
      <dgm:spPr/>
      <dgm:t>
        <a:bodyPr/>
        <a:lstStyle/>
        <a:p>
          <a:endParaRPr lang="pt-BR"/>
        </a:p>
      </dgm:t>
    </dgm:pt>
    <dgm:pt modelId="{011C5794-05D2-4DEA-B086-D8F701F3823C}" type="pres">
      <dgm:prSet presAssocID="{D8D126D2-A48D-45BC-B03C-609CDE60C840}" presName="Name9" presStyleLbl="parChTrans1D2" presStyleIdx="0" presStyleCnt="4"/>
      <dgm:spPr/>
      <dgm:t>
        <a:bodyPr/>
        <a:lstStyle/>
        <a:p>
          <a:endParaRPr lang="pt-BR"/>
        </a:p>
      </dgm:t>
    </dgm:pt>
    <dgm:pt modelId="{4C4BCFE5-D280-4052-B137-0BFA66F37B37}" type="pres">
      <dgm:prSet presAssocID="{D8D126D2-A48D-45BC-B03C-609CDE60C840}" presName="connTx" presStyleLbl="parChTrans1D2" presStyleIdx="0" presStyleCnt="4"/>
      <dgm:spPr/>
      <dgm:t>
        <a:bodyPr/>
        <a:lstStyle/>
        <a:p>
          <a:endParaRPr lang="pt-BR"/>
        </a:p>
      </dgm:t>
    </dgm:pt>
    <dgm:pt modelId="{BDADCB08-7A1D-40EE-B916-242B999FCB70}" type="pres">
      <dgm:prSet presAssocID="{3E7AF182-50C1-4437-846D-6DE12AA58191}" presName="node" presStyleLbl="node1" presStyleIdx="0" presStyleCnt="4" custScaleX="154399" custScaleY="14264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B32E96C-8A6E-4C43-A851-7F9EF2413BE8}" type="pres">
      <dgm:prSet presAssocID="{841A3489-DFD9-4424-B6DC-01F82B7ABB22}" presName="Name9" presStyleLbl="parChTrans1D2" presStyleIdx="1" presStyleCnt="4"/>
      <dgm:spPr/>
      <dgm:t>
        <a:bodyPr/>
        <a:lstStyle/>
        <a:p>
          <a:endParaRPr lang="pt-BR"/>
        </a:p>
      </dgm:t>
    </dgm:pt>
    <dgm:pt modelId="{CED04D40-3AF6-4BDA-A2B9-4F2F2A0AE54D}" type="pres">
      <dgm:prSet presAssocID="{841A3489-DFD9-4424-B6DC-01F82B7ABB22}" presName="connTx" presStyleLbl="parChTrans1D2" presStyleIdx="1" presStyleCnt="4"/>
      <dgm:spPr/>
      <dgm:t>
        <a:bodyPr/>
        <a:lstStyle/>
        <a:p>
          <a:endParaRPr lang="pt-BR"/>
        </a:p>
      </dgm:t>
    </dgm:pt>
    <dgm:pt modelId="{BAFEEAA0-261B-4E91-9A87-28242C06607A}" type="pres">
      <dgm:prSet presAssocID="{7A3394C3-8374-4303-830B-EC6D48C78775}" presName="node" presStyleLbl="node1" presStyleIdx="1" presStyleCnt="4" custScaleX="145902" custScaleY="139989" custRadScaleRad="127164" custRadScaleInc="123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0555649-3070-4DCE-BAD9-6230F4D92417}" type="pres">
      <dgm:prSet presAssocID="{3A256934-4198-4774-8E35-C00BA9C6205F}" presName="Name9" presStyleLbl="parChTrans1D2" presStyleIdx="2" presStyleCnt="4"/>
      <dgm:spPr/>
      <dgm:t>
        <a:bodyPr/>
        <a:lstStyle/>
        <a:p>
          <a:endParaRPr lang="pt-BR"/>
        </a:p>
      </dgm:t>
    </dgm:pt>
    <dgm:pt modelId="{6FA12712-0954-4EFB-AEEF-14A7983A2F2D}" type="pres">
      <dgm:prSet presAssocID="{3A256934-4198-4774-8E35-C00BA9C6205F}" presName="connTx" presStyleLbl="parChTrans1D2" presStyleIdx="2" presStyleCnt="4"/>
      <dgm:spPr/>
      <dgm:t>
        <a:bodyPr/>
        <a:lstStyle/>
        <a:p>
          <a:endParaRPr lang="pt-BR"/>
        </a:p>
      </dgm:t>
    </dgm:pt>
    <dgm:pt modelId="{7416F5A4-E8A6-4AAF-A4EB-1869F35117B9}" type="pres">
      <dgm:prSet presAssocID="{D22BDDF8-C18B-4DCF-ACD3-D68ADEF141D5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115740E-6FE5-4B08-8FFC-4D7DCA608B7F}" type="pres">
      <dgm:prSet presAssocID="{7EAC7F97-B1CA-4661-8DC6-77BC95D2F0F4}" presName="Name9" presStyleLbl="parChTrans1D2" presStyleIdx="3" presStyleCnt="4"/>
      <dgm:spPr/>
      <dgm:t>
        <a:bodyPr/>
        <a:lstStyle/>
        <a:p>
          <a:endParaRPr lang="pt-BR"/>
        </a:p>
      </dgm:t>
    </dgm:pt>
    <dgm:pt modelId="{8ABB62CB-C230-4269-BBA6-7DEBB16EAD0E}" type="pres">
      <dgm:prSet presAssocID="{7EAC7F97-B1CA-4661-8DC6-77BC95D2F0F4}" presName="connTx" presStyleLbl="parChTrans1D2" presStyleIdx="3" presStyleCnt="4"/>
      <dgm:spPr/>
      <dgm:t>
        <a:bodyPr/>
        <a:lstStyle/>
        <a:p>
          <a:endParaRPr lang="pt-BR"/>
        </a:p>
      </dgm:t>
    </dgm:pt>
    <dgm:pt modelId="{AA4C259E-FBD3-4AF2-A7D2-18E25B61798A}" type="pres">
      <dgm:prSet presAssocID="{863AB37B-5B58-43F3-8FDF-5FFCDE787636}" presName="node" presStyleLbl="node1" presStyleIdx="3" presStyleCnt="4" custScaleX="142134" custScaleY="143194" custRadScaleRad="122624" custRadScaleInc="-127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5DC4D06A-4858-4368-AB14-858EE8C30D61}" type="presOf" srcId="{D8D126D2-A48D-45BC-B03C-609CDE60C840}" destId="{011C5794-05D2-4DEA-B086-D8F701F3823C}" srcOrd="0" destOrd="0" presId="urn:microsoft.com/office/officeart/2005/8/layout/radial1"/>
    <dgm:cxn modelId="{E4C8FAD0-AB4D-4E6F-BF1A-F50A0D0FDDBC}" srcId="{6FBAD7E4-0ECB-4115-9CE4-76F385BD0BA7}" destId="{7A3394C3-8374-4303-830B-EC6D48C78775}" srcOrd="1" destOrd="0" parTransId="{841A3489-DFD9-4424-B6DC-01F82B7ABB22}" sibTransId="{E517193B-4CB4-4F0B-AFA1-798228B2ADDE}"/>
    <dgm:cxn modelId="{0D685D93-8C96-4F59-9998-CBCF85DA5DC1}" type="presOf" srcId="{D22BDDF8-C18B-4DCF-ACD3-D68ADEF141D5}" destId="{7416F5A4-E8A6-4AAF-A4EB-1869F35117B9}" srcOrd="0" destOrd="0" presId="urn:microsoft.com/office/officeart/2005/8/layout/radial1"/>
    <dgm:cxn modelId="{558EFAC6-BB58-462A-80C3-1CE23821C950}" type="presOf" srcId="{841A3489-DFD9-4424-B6DC-01F82B7ABB22}" destId="{2B32E96C-8A6E-4C43-A851-7F9EF2413BE8}" srcOrd="0" destOrd="0" presId="urn:microsoft.com/office/officeart/2005/8/layout/radial1"/>
    <dgm:cxn modelId="{9C0CEA44-FC2C-40A8-B4BC-A29560A683D3}" type="presOf" srcId="{D8D126D2-A48D-45BC-B03C-609CDE60C840}" destId="{4C4BCFE5-D280-4052-B137-0BFA66F37B37}" srcOrd="1" destOrd="0" presId="urn:microsoft.com/office/officeart/2005/8/layout/radial1"/>
    <dgm:cxn modelId="{663B3FF9-BDAC-47B4-8AA5-3792C92026CD}" type="presOf" srcId="{7EAC7F97-B1CA-4661-8DC6-77BC95D2F0F4}" destId="{8ABB62CB-C230-4269-BBA6-7DEBB16EAD0E}" srcOrd="1" destOrd="0" presId="urn:microsoft.com/office/officeart/2005/8/layout/radial1"/>
    <dgm:cxn modelId="{9A06B1E8-B236-4748-ABF8-2660CF95BC6F}" type="presOf" srcId="{3A256934-4198-4774-8E35-C00BA9C6205F}" destId="{6FA12712-0954-4EFB-AEEF-14A7983A2F2D}" srcOrd="1" destOrd="0" presId="urn:microsoft.com/office/officeart/2005/8/layout/radial1"/>
    <dgm:cxn modelId="{7186E80A-A1C5-4FD5-98D3-E292C1AD8332}" type="presOf" srcId="{7A3394C3-8374-4303-830B-EC6D48C78775}" destId="{BAFEEAA0-261B-4E91-9A87-28242C06607A}" srcOrd="0" destOrd="0" presId="urn:microsoft.com/office/officeart/2005/8/layout/radial1"/>
    <dgm:cxn modelId="{E4B31F3A-F76D-4548-BA19-7211C2801612}" srcId="{6FBAD7E4-0ECB-4115-9CE4-76F385BD0BA7}" destId="{863AB37B-5B58-43F3-8FDF-5FFCDE787636}" srcOrd="3" destOrd="0" parTransId="{7EAC7F97-B1CA-4661-8DC6-77BC95D2F0F4}" sibTransId="{46A6382E-4739-4426-9AC4-C807656A7EC2}"/>
    <dgm:cxn modelId="{62FBE6D6-80E4-4ACE-96B1-1C3C8879BDD7}" type="presOf" srcId="{3A256934-4198-4774-8E35-C00BA9C6205F}" destId="{20555649-3070-4DCE-BAD9-6230F4D92417}" srcOrd="0" destOrd="0" presId="urn:microsoft.com/office/officeart/2005/8/layout/radial1"/>
    <dgm:cxn modelId="{A1CBDD4E-7B29-4337-ABCC-90BFD9081F27}" srcId="{8A1F661A-233E-4590-B66A-4294FE943994}" destId="{6FBAD7E4-0ECB-4115-9CE4-76F385BD0BA7}" srcOrd="0" destOrd="0" parTransId="{B19B53D0-2720-4C4A-9598-B034C65144FD}" sibTransId="{910B0B77-8372-44EC-98C3-44A3D3E38D5B}"/>
    <dgm:cxn modelId="{B3304963-D630-4908-B9CE-0758BE379EDE}" type="presOf" srcId="{863AB37B-5B58-43F3-8FDF-5FFCDE787636}" destId="{AA4C259E-FBD3-4AF2-A7D2-18E25B61798A}" srcOrd="0" destOrd="0" presId="urn:microsoft.com/office/officeart/2005/8/layout/radial1"/>
    <dgm:cxn modelId="{DF546A8D-3D84-4364-84A1-0524DC13D20E}" srcId="{6FBAD7E4-0ECB-4115-9CE4-76F385BD0BA7}" destId="{3E7AF182-50C1-4437-846D-6DE12AA58191}" srcOrd="0" destOrd="0" parTransId="{D8D126D2-A48D-45BC-B03C-609CDE60C840}" sibTransId="{57596757-872F-4F4B-A40E-64DAB913C20A}"/>
    <dgm:cxn modelId="{9FA1FAA7-35FA-4DCA-A7DD-3D5B8318317F}" type="presOf" srcId="{8A1F661A-233E-4590-B66A-4294FE943994}" destId="{5B102AE2-9CC8-4C21-8C6D-FE765B2EB3C7}" srcOrd="0" destOrd="0" presId="urn:microsoft.com/office/officeart/2005/8/layout/radial1"/>
    <dgm:cxn modelId="{F58878E2-E091-4FC0-8DD8-678FC27745AC}" type="presOf" srcId="{7EAC7F97-B1CA-4661-8DC6-77BC95D2F0F4}" destId="{A115740E-6FE5-4B08-8FFC-4D7DCA608B7F}" srcOrd="0" destOrd="0" presId="urn:microsoft.com/office/officeart/2005/8/layout/radial1"/>
    <dgm:cxn modelId="{4E212F79-14E7-4936-9B31-224521E31D7F}" type="presOf" srcId="{841A3489-DFD9-4424-B6DC-01F82B7ABB22}" destId="{CED04D40-3AF6-4BDA-A2B9-4F2F2A0AE54D}" srcOrd="1" destOrd="0" presId="urn:microsoft.com/office/officeart/2005/8/layout/radial1"/>
    <dgm:cxn modelId="{9991B583-B9E4-4F4B-A2C8-91A0DF321815}" type="presOf" srcId="{6FBAD7E4-0ECB-4115-9CE4-76F385BD0BA7}" destId="{461C420B-00F9-4A50-84F4-4915BCEA8FC4}" srcOrd="0" destOrd="0" presId="urn:microsoft.com/office/officeart/2005/8/layout/radial1"/>
    <dgm:cxn modelId="{DFC0BA46-7D27-446D-A8CE-81C95344C7B8}" type="presOf" srcId="{3E7AF182-50C1-4437-846D-6DE12AA58191}" destId="{BDADCB08-7A1D-40EE-B916-242B999FCB70}" srcOrd="0" destOrd="0" presId="urn:microsoft.com/office/officeart/2005/8/layout/radial1"/>
    <dgm:cxn modelId="{238A2BFE-B365-44C8-8510-3606E14EB677}" srcId="{6FBAD7E4-0ECB-4115-9CE4-76F385BD0BA7}" destId="{D22BDDF8-C18B-4DCF-ACD3-D68ADEF141D5}" srcOrd="2" destOrd="0" parTransId="{3A256934-4198-4774-8E35-C00BA9C6205F}" sibTransId="{5D421CD3-BE46-4578-9024-B7CC0E0459C7}"/>
    <dgm:cxn modelId="{6C2D10CF-59FE-40CD-A0DD-55753879452D}" type="presParOf" srcId="{5B102AE2-9CC8-4C21-8C6D-FE765B2EB3C7}" destId="{461C420B-00F9-4A50-84F4-4915BCEA8FC4}" srcOrd="0" destOrd="0" presId="urn:microsoft.com/office/officeart/2005/8/layout/radial1"/>
    <dgm:cxn modelId="{A82A354C-560F-4150-9527-048D8ED71C71}" type="presParOf" srcId="{5B102AE2-9CC8-4C21-8C6D-FE765B2EB3C7}" destId="{011C5794-05D2-4DEA-B086-D8F701F3823C}" srcOrd="1" destOrd="0" presId="urn:microsoft.com/office/officeart/2005/8/layout/radial1"/>
    <dgm:cxn modelId="{082EA499-AB57-473A-9929-D456494AB33A}" type="presParOf" srcId="{011C5794-05D2-4DEA-B086-D8F701F3823C}" destId="{4C4BCFE5-D280-4052-B137-0BFA66F37B37}" srcOrd="0" destOrd="0" presId="urn:microsoft.com/office/officeart/2005/8/layout/radial1"/>
    <dgm:cxn modelId="{E9F9AD47-D9CD-4157-BC3C-5A29573F3F0F}" type="presParOf" srcId="{5B102AE2-9CC8-4C21-8C6D-FE765B2EB3C7}" destId="{BDADCB08-7A1D-40EE-B916-242B999FCB70}" srcOrd="2" destOrd="0" presId="urn:microsoft.com/office/officeart/2005/8/layout/radial1"/>
    <dgm:cxn modelId="{34910B14-5DA2-4213-A356-35D616303816}" type="presParOf" srcId="{5B102AE2-9CC8-4C21-8C6D-FE765B2EB3C7}" destId="{2B32E96C-8A6E-4C43-A851-7F9EF2413BE8}" srcOrd="3" destOrd="0" presId="urn:microsoft.com/office/officeart/2005/8/layout/radial1"/>
    <dgm:cxn modelId="{A2FBB3A3-B4BC-4AE8-A5EC-2DD679524B85}" type="presParOf" srcId="{2B32E96C-8A6E-4C43-A851-7F9EF2413BE8}" destId="{CED04D40-3AF6-4BDA-A2B9-4F2F2A0AE54D}" srcOrd="0" destOrd="0" presId="urn:microsoft.com/office/officeart/2005/8/layout/radial1"/>
    <dgm:cxn modelId="{A693B69F-27AE-4E32-889C-D1BC262ED0EA}" type="presParOf" srcId="{5B102AE2-9CC8-4C21-8C6D-FE765B2EB3C7}" destId="{BAFEEAA0-261B-4E91-9A87-28242C06607A}" srcOrd="4" destOrd="0" presId="urn:microsoft.com/office/officeart/2005/8/layout/radial1"/>
    <dgm:cxn modelId="{56D5CBB0-AF8A-4A16-A5E3-309942F4F523}" type="presParOf" srcId="{5B102AE2-9CC8-4C21-8C6D-FE765B2EB3C7}" destId="{20555649-3070-4DCE-BAD9-6230F4D92417}" srcOrd="5" destOrd="0" presId="urn:microsoft.com/office/officeart/2005/8/layout/radial1"/>
    <dgm:cxn modelId="{4A5CA568-B499-46E3-963C-F47FFFAEF977}" type="presParOf" srcId="{20555649-3070-4DCE-BAD9-6230F4D92417}" destId="{6FA12712-0954-4EFB-AEEF-14A7983A2F2D}" srcOrd="0" destOrd="0" presId="urn:microsoft.com/office/officeart/2005/8/layout/radial1"/>
    <dgm:cxn modelId="{E3944F0D-1727-4FAE-910B-B407904505F5}" type="presParOf" srcId="{5B102AE2-9CC8-4C21-8C6D-FE765B2EB3C7}" destId="{7416F5A4-E8A6-4AAF-A4EB-1869F35117B9}" srcOrd="6" destOrd="0" presId="urn:microsoft.com/office/officeart/2005/8/layout/radial1"/>
    <dgm:cxn modelId="{F3689D27-C106-4958-8595-4E3D9B70345E}" type="presParOf" srcId="{5B102AE2-9CC8-4C21-8C6D-FE765B2EB3C7}" destId="{A115740E-6FE5-4B08-8FFC-4D7DCA608B7F}" srcOrd="7" destOrd="0" presId="urn:microsoft.com/office/officeart/2005/8/layout/radial1"/>
    <dgm:cxn modelId="{4F534487-DE5B-4E79-89C7-7678A8E9EAB2}" type="presParOf" srcId="{A115740E-6FE5-4B08-8FFC-4D7DCA608B7F}" destId="{8ABB62CB-C230-4269-BBA6-7DEBB16EAD0E}" srcOrd="0" destOrd="0" presId="urn:microsoft.com/office/officeart/2005/8/layout/radial1"/>
    <dgm:cxn modelId="{DD09811E-9683-4956-946B-EE286B7E8AB5}" type="presParOf" srcId="{5B102AE2-9CC8-4C21-8C6D-FE765B2EB3C7}" destId="{AA4C259E-FBD3-4AF2-A7D2-18E25B61798A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FD7CFCE-1C7F-487F-B5F7-4519CC2EB451}" type="doc">
      <dgm:prSet loTypeId="urn:microsoft.com/office/officeart/2005/8/layout/vList3" loCatId="picture" qsTypeId="urn:microsoft.com/office/officeart/2005/8/quickstyle/simple1" qsCatId="simple" csTypeId="urn:microsoft.com/office/officeart/2005/8/colors/colorful1" csCatId="colorful" phldr="1"/>
      <dgm:spPr/>
    </dgm:pt>
    <dgm:pt modelId="{1C7BDBFD-D6C1-4C92-8A5D-77682A333B82}">
      <dgm:prSet phldrT="[Texto]"/>
      <dgm:spPr/>
      <dgm:t>
        <a:bodyPr/>
        <a:lstStyle/>
        <a:p>
          <a:r>
            <a:rPr lang="pt-BR" dirty="0"/>
            <a:t>Mais de 20 mil alunos na rede.</a:t>
          </a:r>
        </a:p>
      </dgm:t>
    </dgm:pt>
    <dgm:pt modelId="{75C12E54-82CD-4E19-AC21-B9E4930439D2}" type="parTrans" cxnId="{738E6D94-152E-4A60-880C-96A7D5225D03}">
      <dgm:prSet/>
      <dgm:spPr/>
      <dgm:t>
        <a:bodyPr/>
        <a:lstStyle/>
        <a:p>
          <a:endParaRPr lang="pt-BR"/>
        </a:p>
      </dgm:t>
    </dgm:pt>
    <dgm:pt modelId="{86933BF4-EC5A-472C-8EBC-FD0E6886C4A2}" type="sibTrans" cxnId="{738E6D94-152E-4A60-880C-96A7D5225D03}">
      <dgm:prSet/>
      <dgm:spPr/>
      <dgm:t>
        <a:bodyPr/>
        <a:lstStyle/>
        <a:p>
          <a:endParaRPr lang="pt-BR"/>
        </a:p>
      </dgm:t>
    </dgm:pt>
    <dgm:pt modelId="{F9DB3E2E-DDE3-49FC-BB7D-66F1FCEDE900}">
      <dgm:prSet phldrT="[Texto]"/>
      <dgm:spPr/>
      <dgm:t>
        <a:bodyPr/>
        <a:lstStyle/>
        <a:p>
          <a:pPr algn="ctr"/>
          <a:r>
            <a:rPr lang="pt-BR" dirty="0">
              <a:solidFill>
                <a:schemeClr val="tx1"/>
              </a:solidFill>
            </a:rPr>
            <a:t>Crescimento da matrícula, em classes comuns, de alunos com deficiência, transtornos globais do desenvolvimento e altas habilidades ou superdotação.</a:t>
          </a:r>
          <a:endParaRPr lang="pt-BR" dirty="0"/>
        </a:p>
      </dgm:t>
    </dgm:pt>
    <dgm:pt modelId="{163ED65E-D6BB-41C8-80C2-5E26D8E73C30}" type="parTrans" cxnId="{43B15B2B-6185-441D-9B45-41A195C3094E}">
      <dgm:prSet/>
      <dgm:spPr/>
      <dgm:t>
        <a:bodyPr/>
        <a:lstStyle/>
        <a:p>
          <a:endParaRPr lang="pt-BR"/>
        </a:p>
      </dgm:t>
    </dgm:pt>
    <dgm:pt modelId="{0176968A-3A57-4731-893C-7705ECD8001A}" type="sibTrans" cxnId="{43B15B2B-6185-441D-9B45-41A195C3094E}">
      <dgm:prSet/>
      <dgm:spPr/>
      <dgm:t>
        <a:bodyPr/>
        <a:lstStyle/>
        <a:p>
          <a:endParaRPr lang="pt-BR"/>
        </a:p>
      </dgm:t>
    </dgm:pt>
    <dgm:pt modelId="{6D858C0B-846C-4F81-A1E0-360ECDD6805B}">
      <dgm:prSet phldrT="[Texto]"/>
      <dgm:spPr/>
      <dgm:t>
        <a:bodyPr/>
        <a:lstStyle/>
        <a:p>
          <a:pPr algn="ctr"/>
          <a:r>
            <a:rPr lang="pt-BR" sz="1800" dirty="0">
              <a:solidFill>
                <a:schemeClr val="tx1"/>
              </a:solidFill>
            </a:rPr>
            <a:t>Decréscimo do número de matrículas </a:t>
          </a:r>
        </a:p>
        <a:p>
          <a:pPr algn="ctr"/>
          <a:r>
            <a:rPr lang="pt-BR" sz="1800" dirty="0">
              <a:solidFill>
                <a:schemeClr val="tx1"/>
              </a:solidFill>
            </a:rPr>
            <a:t>desde os anos iniciais do Ensino </a:t>
          </a:r>
        </a:p>
        <a:p>
          <a:pPr algn="ctr"/>
          <a:r>
            <a:rPr lang="pt-BR" sz="1800" dirty="0">
              <a:solidFill>
                <a:schemeClr val="tx1"/>
              </a:solidFill>
            </a:rPr>
            <a:t>Fundamental até o Ensino Médio</a:t>
          </a:r>
          <a:endParaRPr lang="pt-BR" dirty="0"/>
        </a:p>
      </dgm:t>
    </dgm:pt>
    <dgm:pt modelId="{D323D779-0697-4E21-AE3C-7EE236E05156}" type="parTrans" cxnId="{189A00E4-FA26-4150-A89D-C13A9B9AF70F}">
      <dgm:prSet/>
      <dgm:spPr/>
      <dgm:t>
        <a:bodyPr/>
        <a:lstStyle/>
        <a:p>
          <a:endParaRPr lang="pt-BR"/>
        </a:p>
      </dgm:t>
    </dgm:pt>
    <dgm:pt modelId="{CC308FA0-8490-4566-B6E6-B1E188960E8E}" type="sibTrans" cxnId="{189A00E4-FA26-4150-A89D-C13A9B9AF70F}">
      <dgm:prSet/>
      <dgm:spPr/>
      <dgm:t>
        <a:bodyPr/>
        <a:lstStyle/>
        <a:p>
          <a:endParaRPr lang="pt-BR"/>
        </a:p>
      </dgm:t>
    </dgm:pt>
    <dgm:pt modelId="{8D0010BA-7A10-41DB-B74A-A2F765C44F44}" type="pres">
      <dgm:prSet presAssocID="{4FD7CFCE-1C7F-487F-B5F7-4519CC2EB451}" presName="linearFlow" presStyleCnt="0">
        <dgm:presLayoutVars>
          <dgm:dir/>
          <dgm:resizeHandles val="exact"/>
        </dgm:presLayoutVars>
      </dgm:prSet>
      <dgm:spPr/>
    </dgm:pt>
    <dgm:pt modelId="{12925F71-34D5-43BE-AC4C-B5A814771192}" type="pres">
      <dgm:prSet presAssocID="{1C7BDBFD-D6C1-4C92-8A5D-77682A333B82}" presName="composite" presStyleCnt="0"/>
      <dgm:spPr/>
    </dgm:pt>
    <dgm:pt modelId="{313E5EF6-2BAE-44AD-B34D-4838307303EC}" type="pres">
      <dgm:prSet presAssocID="{1C7BDBFD-D6C1-4C92-8A5D-77682A333B82}" presName="imgShp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5000" r="-75000"/>
          </a:stretch>
        </a:blipFill>
      </dgm:spPr>
    </dgm:pt>
    <dgm:pt modelId="{4960F3BA-AD34-4472-9064-06616DF663B5}" type="pres">
      <dgm:prSet presAssocID="{1C7BDBFD-D6C1-4C92-8A5D-77682A333B82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0A9411E-6888-4F23-A81A-3A052918C0B3}" type="pres">
      <dgm:prSet presAssocID="{86933BF4-EC5A-472C-8EBC-FD0E6886C4A2}" presName="spacing" presStyleCnt="0"/>
      <dgm:spPr/>
    </dgm:pt>
    <dgm:pt modelId="{25FF2BF8-6AAE-4A10-AE35-20551EC6FC89}" type="pres">
      <dgm:prSet presAssocID="{F9DB3E2E-DDE3-49FC-BB7D-66F1FCEDE900}" presName="composite" presStyleCnt="0"/>
      <dgm:spPr/>
    </dgm:pt>
    <dgm:pt modelId="{FC670550-6CAE-46C1-A16B-CBE65CBE1044}" type="pres">
      <dgm:prSet presAssocID="{F9DB3E2E-DDE3-49FC-BB7D-66F1FCEDE900}" presName="imgShp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</dgm:spPr>
    </dgm:pt>
    <dgm:pt modelId="{0AB33E56-4933-4EB0-A04E-0044516C99B6}" type="pres">
      <dgm:prSet presAssocID="{F9DB3E2E-DDE3-49FC-BB7D-66F1FCEDE900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39D5AF7-90EB-468A-A902-1644CB718DA5}" type="pres">
      <dgm:prSet presAssocID="{0176968A-3A57-4731-893C-7705ECD8001A}" presName="spacing" presStyleCnt="0"/>
      <dgm:spPr/>
    </dgm:pt>
    <dgm:pt modelId="{B96FC848-1662-48C5-8A87-F6C0DB16C79B}" type="pres">
      <dgm:prSet presAssocID="{6D858C0B-846C-4F81-A1E0-360ECDD6805B}" presName="composite" presStyleCnt="0"/>
      <dgm:spPr/>
    </dgm:pt>
    <dgm:pt modelId="{FF65DB40-925F-4E7A-9A49-2D98B2A502A6}" type="pres">
      <dgm:prSet presAssocID="{6D858C0B-846C-4F81-A1E0-360ECDD6805B}" presName="imgShp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0AEDE068-151C-4D70-9B2F-7C696596AE8C}" type="pres">
      <dgm:prSet presAssocID="{6D858C0B-846C-4F81-A1E0-360ECDD6805B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4E3C24F4-5387-40FE-909A-AC525567191E}" type="presOf" srcId="{1C7BDBFD-D6C1-4C92-8A5D-77682A333B82}" destId="{4960F3BA-AD34-4472-9064-06616DF663B5}" srcOrd="0" destOrd="0" presId="urn:microsoft.com/office/officeart/2005/8/layout/vList3"/>
    <dgm:cxn modelId="{189A00E4-FA26-4150-A89D-C13A9B9AF70F}" srcId="{4FD7CFCE-1C7F-487F-B5F7-4519CC2EB451}" destId="{6D858C0B-846C-4F81-A1E0-360ECDD6805B}" srcOrd="2" destOrd="0" parTransId="{D323D779-0697-4E21-AE3C-7EE236E05156}" sibTransId="{CC308FA0-8490-4566-B6E6-B1E188960E8E}"/>
    <dgm:cxn modelId="{738E6D94-152E-4A60-880C-96A7D5225D03}" srcId="{4FD7CFCE-1C7F-487F-B5F7-4519CC2EB451}" destId="{1C7BDBFD-D6C1-4C92-8A5D-77682A333B82}" srcOrd="0" destOrd="0" parTransId="{75C12E54-82CD-4E19-AC21-B9E4930439D2}" sibTransId="{86933BF4-EC5A-472C-8EBC-FD0E6886C4A2}"/>
    <dgm:cxn modelId="{CBB720C7-65E6-4248-8FEA-EC53793BA716}" type="presOf" srcId="{6D858C0B-846C-4F81-A1E0-360ECDD6805B}" destId="{0AEDE068-151C-4D70-9B2F-7C696596AE8C}" srcOrd="0" destOrd="0" presId="urn:microsoft.com/office/officeart/2005/8/layout/vList3"/>
    <dgm:cxn modelId="{43B15B2B-6185-441D-9B45-41A195C3094E}" srcId="{4FD7CFCE-1C7F-487F-B5F7-4519CC2EB451}" destId="{F9DB3E2E-DDE3-49FC-BB7D-66F1FCEDE900}" srcOrd="1" destOrd="0" parTransId="{163ED65E-D6BB-41C8-80C2-5E26D8E73C30}" sibTransId="{0176968A-3A57-4731-893C-7705ECD8001A}"/>
    <dgm:cxn modelId="{3B9A1CFA-CA58-4600-8018-D98F3EC1A673}" type="presOf" srcId="{4FD7CFCE-1C7F-487F-B5F7-4519CC2EB451}" destId="{8D0010BA-7A10-41DB-B74A-A2F765C44F44}" srcOrd="0" destOrd="0" presId="urn:microsoft.com/office/officeart/2005/8/layout/vList3"/>
    <dgm:cxn modelId="{46F77CF4-8C72-4A9C-82F4-B611D8B496A1}" type="presOf" srcId="{F9DB3E2E-DDE3-49FC-BB7D-66F1FCEDE900}" destId="{0AB33E56-4933-4EB0-A04E-0044516C99B6}" srcOrd="0" destOrd="0" presId="urn:microsoft.com/office/officeart/2005/8/layout/vList3"/>
    <dgm:cxn modelId="{BA8AFA84-C892-4CA4-9985-1C8B4A46196A}" type="presParOf" srcId="{8D0010BA-7A10-41DB-B74A-A2F765C44F44}" destId="{12925F71-34D5-43BE-AC4C-B5A814771192}" srcOrd="0" destOrd="0" presId="urn:microsoft.com/office/officeart/2005/8/layout/vList3"/>
    <dgm:cxn modelId="{5A204C89-47BB-49B8-92EB-ECF6B4660757}" type="presParOf" srcId="{12925F71-34D5-43BE-AC4C-B5A814771192}" destId="{313E5EF6-2BAE-44AD-B34D-4838307303EC}" srcOrd="0" destOrd="0" presId="urn:microsoft.com/office/officeart/2005/8/layout/vList3"/>
    <dgm:cxn modelId="{C52E0CA2-AF9B-4324-9008-6660B5D13A09}" type="presParOf" srcId="{12925F71-34D5-43BE-AC4C-B5A814771192}" destId="{4960F3BA-AD34-4472-9064-06616DF663B5}" srcOrd="1" destOrd="0" presId="urn:microsoft.com/office/officeart/2005/8/layout/vList3"/>
    <dgm:cxn modelId="{E8D51A71-9F18-4C67-83C4-60F8C8147DB3}" type="presParOf" srcId="{8D0010BA-7A10-41DB-B74A-A2F765C44F44}" destId="{20A9411E-6888-4F23-A81A-3A052918C0B3}" srcOrd="1" destOrd="0" presId="urn:microsoft.com/office/officeart/2005/8/layout/vList3"/>
    <dgm:cxn modelId="{6159AC0E-1B0A-4F7B-9B3A-225F18E74909}" type="presParOf" srcId="{8D0010BA-7A10-41DB-B74A-A2F765C44F44}" destId="{25FF2BF8-6AAE-4A10-AE35-20551EC6FC89}" srcOrd="2" destOrd="0" presId="urn:microsoft.com/office/officeart/2005/8/layout/vList3"/>
    <dgm:cxn modelId="{F947C00A-D434-4A5E-B1FB-7C753943EDD8}" type="presParOf" srcId="{25FF2BF8-6AAE-4A10-AE35-20551EC6FC89}" destId="{FC670550-6CAE-46C1-A16B-CBE65CBE1044}" srcOrd="0" destOrd="0" presId="urn:microsoft.com/office/officeart/2005/8/layout/vList3"/>
    <dgm:cxn modelId="{C9CBE31C-1F49-4514-BF57-DB5FD70FD833}" type="presParOf" srcId="{25FF2BF8-6AAE-4A10-AE35-20551EC6FC89}" destId="{0AB33E56-4933-4EB0-A04E-0044516C99B6}" srcOrd="1" destOrd="0" presId="urn:microsoft.com/office/officeart/2005/8/layout/vList3"/>
    <dgm:cxn modelId="{783228F7-A6DF-4074-9025-4D615EA025EF}" type="presParOf" srcId="{8D0010BA-7A10-41DB-B74A-A2F765C44F44}" destId="{039D5AF7-90EB-468A-A902-1644CB718DA5}" srcOrd="3" destOrd="0" presId="urn:microsoft.com/office/officeart/2005/8/layout/vList3"/>
    <dgm:cxn modelId="{0C92958B-6470-45AE-AD25-CD36AA15B81B}" type="presParOf" srcId="{8D0010BA-7A10-41DB-B74A-A2F765C44F44}" destId="{B96FC848-1662-48C5-8A87-F6C0DB16C79B}" srcOrd="4" destOrd="0" presId="urn:microsoft.com/office/officeart/2005/8/layout/vList3"/>
    <dgm:cxn modelId="{FAD870CE-1118-47B7-926F-C6F6B7BAD94B}" type="presParOf" srcId="{B96FC848-1662-48C5-8A87-F6C0DB16C79B}" destId="{FF65DB40-925F-4E7A-9A49-2D98B2A502A6}" srcOrd="0" destOrd="0" presId="urn:microsoft.com/office/officeart/2005/8/layout/vList3"/>
    <dgm:cxn modelId="{2189655D-AD9E-4F16-AE7E-9C3F8EDD5078}" type="presParOf" srcId="{B96FC848-1662-48C5-8A87-F6C0DB16C79B}" destId="{0AEDE068-151C-4D70-9B2F-7C696596AE8C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DC34496-5229-499A-B64D-EBA8C07AE36F}" type="doc">
      <dgm:prSet loTypeId="urn:microsoft.com/office/officeart/2005/8/layout/pList2" loCatId="picture" qsTypeId="urn:microsoft.com/office/officeart/2005/8/quickstyle/simple1" qsCatId="simple" csTypeId="urn:microsoft.com/office/officeart/2005/8/colors/accent1_2" csCatId="accent1" phldr="1"/>
      <dgm:spPr/>
    </dgm:pt>
    <dgm:pt modelId="{D7D336C6-0DAD-4194-9D34-46EA77BC904F}">
      <dgm:prSet phldrT="[Texto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pt-BR" sz="1800" dirty="0">
              <a:solidFill>
                <a:schemeClr val="tx1"/>
              </a:solidFill>
            </a:rPr>
            <a:t>O planejamento da política de Educação Especial na Perspectiva da Educação inclusiva atende aos objetivos e resultados propostos nas estratégias governamentais?</a:t>
          </a:r>
          <a:endParaRPr lang="pt-BR" sz="1800" dirty="0"/>
        </a:p>
      </dgm:t>
    </dgm:pt>
    <dgm:pt modelId="{E0A2CD97-9467-463C-987A-3B8D49AD9EED}" type="parTrans" cxnId="{65BB2773-25D6-46B6-B874-E1DE266396F3}">
      <dgm:prSet/>
      <dgm:spPr/>
      <dgm:t>
        <a:bodyPr/>
        <a:lstStyle/>
        <a:p>
          <a:endParaRPr lang="pt-BR"/>
        </a:p>
      </dgm:t>
    </dgm:pt>
    <dgm:pt modelId="{48554040-AD2C-4773-835F-0B2C3F4E91F7}" type="sibTrans" cxnId="{65BB2773-25D6-46B6-B874-E1DE266396F3}">
      <dgm:prSet/>
      <dgm:spPr/>
      <dgm:t>
        <a:bodyPr/>
        <a:lstStyle/>
        <a:p>
          <a:endParaRPr lang="pt-BR"/>
        </a:p>
      </dgm:t>
    </dgm:pt>
    <dgm:pt modelId="{776B82E3-574F-42EC-AFC5-F103622FC406}">
      <dgm:prSet phldrT="[Texto]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pt-BR" dirty="0">
              <a:solidFill>
                <a:schemeClr val="tx1"/>
              </a:solidFill>
            </a:rPr>
            <a:t>Os recursos humanos e pedagógicos disponibilizados pela Seduce proporcionam condições de aprendizagem e de permanência aos alunos com necessidades educacionais especiais nas escolas estaduais?</a:t>
          </a:r>
          <a:endParaRPr lang="pt-BR" dirty="0"/>
        </a:p>
      </dgm:t>
    </dgm:pt>
    <dgm:pt modelId="{66EDE0D5-9EA4-40AB-A176-411CF03B526B}" type="parTrans" cxnId="{972D2330-66B5-498E-8426-ED40BE2142B1}">
      <dgm:prSet/>
      <dgm:spPr/>
      <dgm:t>
        <a:bodyPr/>
        <a:lstStyle/>
        <a:p>
          <a:endParaRPr lang="pt-BR"/>
        </a:p>
      </dgm:t>
    </dgm:pt>
    <dgm:pt modelId="{D562CADE-F15A-441C-8E0A-A8DC5EFF16B1}" type="sibTrans" cxnId="{972D2330-66B5-498E-8426-ED40BE2142B1}">
      <dgm:prSet/>
      <dgm:spPr/>
      <dgm:t>
        <a:bodyPr/>
        <a:lstStyle/>
        <a:p>
          <a:endParaRPr lang="pt-BR"/>
        </a:p>
      </dgm:t>
    </dgm:pt>
    <dgm:pt modelId="{56A6ECDC-94DE-4C54-A7A9-121ED9E188B8}">
      <dgm:prSet phldrT="[Texto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pt-BR" sz="1700" dirty="0">
              <a:solidFill>
                <a:schemeClr val="tx1"/>
              </a:solidFill>
            </a:rPr>
            <a:t>Em que medida a Seduce está estruturada para promover acessibilidade física nas unidades escolares, de forma a assegurar a inclusão de alunos com necessidades especiais na rede de ensino pública estadual?</a:t>
          </a:r>
          <a:endParaRPr lang="pt-BR" sz="1700" dirty="0"/>
        </a:p>
      </dgm:t>
    </dgm:pt>
    <dgm:pt modelId="{06A729BB-3E78-4899-ABC6-EA162BFAF490}" type="parTrans" cxnId="{B399120B-DE05-43AA-8616-A79422D73E84}">
      <dgm:prSet/>
      <dgm:spPr/>
      <dgm:t>
        <a:bodyPr/>
        <a:lstStyle/>
        <a:p>
          <a:endParaRPr lang="pt-BR"/>
        </a:p>
      </dgm:t>
    </dgm:pt>
    <dgm:pt modelId="{6F66759D-3C34-4574-A37C-92FD30B85F97}" type="sibTrans" cxnId="{B399120B-DE05-43AA-8616-A79422D73E84}">
      <dgm:prSet/>
      <dgm:spPr/>
      <dgm:t>
        <a:bodyPr/>
        <a:lstStyle/>
        <a:p>
          <a:endParaRPr lang="pt-BR"/>
        </a:p>
      </dgm:t>
    </dgm:pt>
    <dgm:pt modelId="{019E21AE-910B-4094-ABF9-14CD0ECA17F8}" type="pres">
      <dgm:prSet presAssocID="{EDC34496-5229-499A-B64D-EBA8C07AE36F}" presName="Name0" presStyleCnt="0">
        <dgm:presLayoutVars>
          <dgm:dir/>
          <dgm:resizeHandles val="exact"/>
        </dgm:presLayoutVars>
      </dgm:prSet>
      <dgm:spPr/>
    </dgm:pt>
    <dgm:pt modelId="{6C3CFBF1-7A81-4805-AC81-16F553817E18}" type="pres">
      <dgm:prSet presAssocID="{EDC34496-5229-499A-B64D-EBA8C07AE36F}" presName="bkgdShp" presStyleLbl="alignAccFollowNode1" presStyleIdx="0" presStyleCnt="1"/>
      <dgm:spPr/>
    </dgm:pt>
    <dgm:pt modelId="{7E4F1A32-4658-4DB9-8A77-4F5618C60670}" type="pres">
      <dgm:prSet presAssocID="{EDC34496-5229-499A-B64D-EBA8C07AE36F}" presName="linComp" presStyleCnt="0"/>
      <dgm:spPr/>
    </dgm:pt>
    <dgm:pt modelId="{50F4AE45-110D-4209-9E47-AD37D6CBA455}" type="pres">
      <dgm:prSet presAssocID="{D7D336C6-0DAD-4194-9D34-46EA77BC904F}" presName="compNode" presStyleCnt="0"/>
      <dgm:spPr/>
    </dgm:pt>
    <dgm:pt modelId="{209134ED-98D5-45A3-AE3A-A01CE6A9516B}" type="pres">
      <dgm:prSet presAssocID="{D7D336C6-0DAD-4194-9D34-46EA77BC904F}" presName="node" presStyleLbl="node1" presStyleIdx="0" presStyleCnt="3" custLinFactNeighborX="-1702" custLinFactNeighborY="-2137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4BED6FC-A67D-472C-8BAA-E21F4B3BDE13}" type="pres">
      <dgm:prSet presAssocID="{D7D336C6-0DAD-4194-9D34-46EA77BC904F}" presName="invisiNode" presStyleLbl="node1" presStyleIdx="0" presStyleCnt="3"/>
      <dgm:spPr/>
    </dgm:pt>
    <dgm:pt modelId="{7518B0B2-001E-4E66-8001-E8AADFF95144}" type="pres">
      <dgm:prSet presAssocID="{D7D336C6-0DAD-4194-9D34-46EA77BC904F}" presName="imagNode" presStyleLbl="fgImgPlace1" presStyleIdx="0" presStyleCnt="3" custScaleX="83830" custScaleY="84447" custLinFactNeighborY="-1842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3A1B0CB9-9757-4F12-A099-C07710BFBE92}" type="pres">
      <dgm:prSet presAssocID="{48554040-AD2C-4773-835F-0B2C3F4E91F7}" presName="sibTrans" presStyleLbl="sibTrans2D1" presStyleIdx="0" presStyleCnt="0"/>
      <dgm:spPr/>
      <dgm:t>
        <a:bodyPr/>
        <a:lstStyle/>
        <a:p>
          <a:endParaRPr lang="pt-BR"/>
        </a:p>
      </dgm:t>
    </dgm:pt>
    <dgm:pt modelId="{EA05950C-10BD-40B9-9F19-B414D6C28CC9}" type="pres">
      <dgm:prSet presAssocID="{776B82E3-574F-42EC-AFC5-F103622FC406}" presName="compNode" presStyleCnt="0"/>
      <dgm:spPr/>
    </dgm:pt>
    <dgm:pt modelId="{7C1F24D0-F508-4B85-BB50-7CA6E3753B9A}" type="pres">
      <dgm:prSet presAssocID="{776B82E3-574F-42EC-AFC5-F103622FC406}" presName="node" presStyleLbl="node1" presStyleIdx="1" presStyleCnt="3" custLinFactNeighborY="-1893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36B91B8-1466-4809-A4F9-24AF9439E75D}" type="pres">
      <dgm:prSet presAssocID="{776B82E3-574F-42EC-AFC5-F103622FC406}" presName="invisiNode" presStyleLbl="node1" presStyleIdx="1" presStyleCnt="3"/>
      <dgm:spPr/>
    </dgm:pt>
    <dgm:pt modelId="{B4844E67-63CB-4F4C-A7FC-B05431899E28}" type="pres">
      <dgm:prSet presAssocID="{776B82E3-574F-42EC-AFC5-F103622FC406}" presName="imagNode" presStyleLbl="fgImgPlace1" presStyleIdx="1" presStyleCnt="3" custScaleX="85106" custScaleY="84447" custLinFactNeighborY="-1842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4000" b="-14000"/>
          </a:stretch>
        </a:blipFill>
      </dgm:spPr>
    </dgm:pt>
    <dgm:pt modelId="{76742F75-3848-48F2-BFAF-1F9B3DF6C2A0}" type="pres">
      <dgm:prSet presAssocID="{D562CADE-F15A-441C-8E0A-A8DC5EFF16B1}" presName="sibTrans" presStyleLbl="sibTrans2D1" presStyleIdx="0" presStyleCnt="0"/>
      <dgm:spPr/>
      <dgm:t>
        <a:bodyPr/>
        <a:lstStyle/>
        <a:p>
          <a:endParaRPr lang="pt-BR"/>
        </a:p>
      </dgm:t>
    </dgm:pt>
    <dgm:pt modelId="{7C3A54FA-3F14-4942-97B8-7FA914C1908E}" type="pres">
      <dgm:prSet presAssocID="{56A6ECDC-94DE-4C54-A7A9-121ED9E188B8}" presName="compNode" presStyleCnt="0"/>
      <dgm:spPr/>
    </dgm:pt>
    <dgm:pt modelId="{DCD068D8-3E55-474D-A431-D88670FD3D78}" type="pres">
      <dgm:prSet presAssocID="{56A6ECDC-94DE-4C54-A7A9-121ED9E188B8}" presName="node" presStyleLbl="node1" presStyleIdx="2" presStyleCnt="3" custLinFactNeighborY="-1893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AD493E7-8323-4E19-9EF9-D2CDAD428B93}" type="pres">
      <dgm:prSet presAssocID="{56A6ECDC-94DE-4C54-A7A9-121ED9E188B8}" presName="invisiNode" presStyleLbl="node1" presStyleIdx="2" presStyleCnt="3"/>
      <dgm:spPr/>
    </dgm:pt>
    <dgm:pt modelId="{3F416907-F20D-4E20-87AD-F94A9C66802F}" type="pres">
      <dgm:prSet presAssocID="{56A6ECDC-94DE-4C54-A7A9-121ED9E188B8}" presName="imagNode" presStyleLbl="fgImgPlace1" presStyleIdx="2" presStyleCnt="3" custScaleX="80709" custScaleY="82378" custLinFactNeighborY="-1842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</dgm:pt>
  </dgm:ptLst>
  <dgm:cxnLst>
    <dgm:cxn modelId="{6DB78E82-616A-4CE9-A1D4-E4D0A46DF8C6}" type="presOf" srcId="{56A6ECDC-94DE-4C54-A7A9-121ED9E188B8}" destId="{DCD068D8-3E55-474D-A431-D88670FD3D78}" srcOrd="0" destOrd="0" presId="urn:microsoft.com/office/officeart/2005/8/layout/pList2"/>
    <dgm:cxn modelId="{C1A71BD0-A549-4745-8BCC-C89DF1ED5411}" type="presOf" srcId="{D7D336C6-0DAD-4194-9D34-46EA77BC904F}" destId="{209134ED-98D5-45A3-AE3A-A01CE6A9516B}" srcOrd="0" destOrd="0" presId="urn:microsoft.com/office/officeart/2005/8/layout/pList2"/>
    <dgm:cxn modelId="{B399120B-DE05-43AA-8616-A79422D73E84}" srcId="{EDC34496-5229-499A-B64D-EBA8C07AE36F}" destId="{56A6ECDC-94DE-4C54-A7A9-121ED9E188B8}" srcOrd="2" destOrd="0" parTransId="{06A729BB-3E78-4899-ABC6-EA162BFAF490}" sibTransId="{6F66759D-3C34-4574-A37C-92FD30B85F97}"/>
    <dgm:cxn modelId="{65BB2773-25D6-46B6-B874-E1DE266396F3}" srcId="{EDC34496-5229-499A-B64D-EBA8C07AE36F}" destId="{D7D336C6-0DAD-4194-9D34-46EA77BC904F}" srcOrd="0" destOrd="0" parTransId="{E0A2CD97-9467-463C-987A-3B8D49AD9EED}" sibTransId="{48554040-AD2C-4773-835F-0B2C3F4E91F7}"/>
    <dgm:cxn modelId="{E48F238F-BD0F-47FD-935E-41B3C6EF3AA4}" type="presOf" srcId="{776B82E3-574F-42EC-AFC5-F103622FC406}" destId="{7C1F24D0-F508-4B85-BB50-7CA6E3753B9A}" srcOrd="0" destOrd="0" presId="urn:microsoft.com/office/officeart/2005/8/layout/pList2"/>
    <dgm:cxn modelId="{972D2330-66B5-498E-8426-ED40BE2142B1}" srcId="{EDC34496-5229-499A-B64D-EBA8C07AE36F}" destId="{776B82E3-574F-42EC-AFC5-F103622FC406}" srcOrd="1" destOrd="0" parTransId="{66EDE0D5-9EA4-40AB-A176-411CF03B526B}" sibTransId="{D562CADE-F15A-441C-8E0A-A8DC5EFF16B1}"/>
    <dgm:cxn modelId="{F969A3F8-891F-435C-86D4-6AC4D0303404}" type="presOf" srcId="{48554040-AD2C-4773-835F-0B2C3F4E91F7}" destId="{3A1B0CB9-9757-4F12-A099-C07710BFBE92}" srcOrd="0" destOrd="0" presId="urn:microsoft.com/office/officeart/2005/8/layout/pList2"/>
    <dgm:cxn modelId="{C240F2B6-A8C8-4944-BC82-78F5E9F1F574}" type="presOf" srcId="{D562CADE-F15A-441C-8E0A-A8DC5EFF16B1}" destId="{76742F75-3848-48F2-BFAF-1F9B3DF6C2A0}" srcOrd="0" destOrd="0" presId="urn:microsoft.com/office/officeart/2005/8/layout/pList2"/>
    <dgm:cxn modelId="{B1D3B951-63F0-4DBF-9CD6-F60633CE3C2E}" type="presOf" srcId="{EDC34496-5229-499A-B64D-EBA8C07AE36F}" destId="{019E21AE-910B-4094-ABF9-14CD0ECA17F8}" srcOrd="0" destOrd="0" presId="urn:microsoft.com/office/officeart/2005/8/layout/pList2"/>
    <dgm:cxn modelId="{3CDE3843-8D56-46AD-9185-C452D4E0FC7F}" type="presParOf" srcId="{019E21AE-910B-4094-ABF9-14CD0ECA17F8}" destId="{6C3CFBF1-7A81-4805-AC81-16F553817E18}" srcOrd="0" destOrd="0" presId="urn:microsoft.com/office/officeart/2005/8/layout/pList2"/>
    <dgm:cxn modelId="{3B1BAE41-DCDB-42F1-9077-9DE279376027}" type="presParOf" srcId="{019E21AE-910B-4094-ABF9-14CD0ECA17F8}" destId="{7E4F1A32-4658-4DB9-8A77-4F5618C60670}" srcOrd="1" destOrd="0" presId="urn:microsoft.com/office/officeart/2005/8/layout/pList2"/>
    <dgm:cxn modelId="{1389F2F6-43DE-4780-8999-422644EA1FD8}" type="presParOf" srcId="{7E4F1A32-4658-4DB9-8A77-4F5618C60670}" destId="{50F4AE45-110D-4209-9E47-AD37D6CBA455}" srcOrd="0" destOrd="0" presId="urn:microsoft.com/office/officeart/2005/8/layout/pList2"/>
    <dgm:cxn modelId="{538D3BA4-B8F1-444B-8936-4186957A16EA}" type="presParOf" srcId="{50F4AE45-110D-4209-9E47-AD37D6CBA455}" destId="{209134ED-98D5-45A3-AE3A-A01CE6A9516B}" srcOrd="0" destOrd="0" presId="urn:microsoft.com/office/officeart/2005/8/layout/pList2"/>
    <dgm:cxn modelId="{008B2C8E-B2CC-43BF-B7FA-AB4644CD5E4B}" type="presParOf" srcId="{50F4AE45-110D-4209-9E47-AD37D6CBA455}" destId="{C4BED6FC-A67D-472C-8BAA-E21F4B3BDE13}" srcOrd="1" destOrd="0" presId="urn:microsoft.com/office/officeart/2005/8/layout/pList2"/>
    <dgm:cxn modelId="{AEE61D54-13BF-42F7-804A-AD25281E6827}" type="presParOf" srcId="{50F4AE45-110D-4209-9E47-AD37D6CBA455}" destId="{7518B0B2-001E-4E66-8001-E8AADFF95144}" srcOrd="2" destOrd="0" presId="urn:microsoft.com/office/officeart/2005/8/layout/pList2"/>
    <dgm:cxn modelId="{13A9232D-721B-4F4B-AF6D-E3341E1C9B90}" type="presParOf" srcId="{7E4F1A32-4658-4DB9-8A77-4F5618C60670}" destId="{3A1B0CB9-9757-4F12-A099-C07710BFBE92}" srcOrd="1" destOrd="0" presId="urn:microsoft.com/office/officeart/2005/8/layout/pList2"/>
    <dgm:cxn modelId="{B96A9E98-A7A5-44B6-8C62-96994642D51B}" type="presParOf" srcId="{7E4F1A32-4658-4DB9-8A77-4F5618C60670}" destId="{EA05950C-10BD-40B9-9F19-B414D6C28CC9}" srcOrd="2" destOrd="0" presId="urn:microsoft.com/office/officeart/2005/8/layout/pList2"/>
    <dgm:cxn modelId="{6D1B0481-16B5-4AA3-A995-0BC135922EE4}" type="presParOf" srcId="{EA05950C-10BD-40B9-9F19-B414D6C28CC9}" destId="{7C1F24D0-F508-4B85-BB50-7CA6E3753B9A}" srcOrd="0" destOrd="0" presId="urn:microsoft.com/office/officeart/2005/8/layout/pList2"/>
    <dgm:cxn modelId="{2D7B3EFC-E705-45BF-9D00-8299539AC041}" type="presParOf" srcId="{EA05950C-10BD-40B9-9F19-B414D6C28CC9}" destId="{336B91B8-1466-4809-A4F9-24AF9439E75D}" srcOrd="1" destOrd="0" presId="urn:microsoft.com/office/officeart/2005/8/layout/pList2"/>
    <dgm:cxn modelId="{5E3E818D-7EFF-4C1A-B95B-74332A6E70E2}" type="presParOf" srcId="{EA05950C-10BD-40B9-9F19-B414D6C28CC9}" destId="{B4844E67-63CB-4F4C-A7FC-B05431899E28}" srcOrd="2" destOrd="0" presId="urn:microsoft.com/office/officeart/2005/8/layout/pList2"/>
    <dgm:cxn modelId="{83034590-F965-4F56-891C-043C30DF7B78}" type="presParOf" srcId="{7E4F1A32-4658-4DB9-8A77-4F5618C60670}" destId="{76742F75-3848-48F2-BFAF-1F9B3DF6C2A0}" srcOrd="3" destOrd="0" presId="urn:microsoft.com/office/officeart/2005/8/layout/pList2"/>
    <dgm:cxn modelId="{BC393EEF-17E0-4298-9425-29B400218BD2}" type="presParOf" srcId="{7E4F1A32-4658-4DB9-8A77-4F5618C60670}" destId="{7C3A54FA-3F14-4942-97B8-7FA914C1908E}" srcOrd="4" destOrd="0" presId="urn:microsoft.com/office/officeart/2005/8/layout/pList2"/>
    <dgm:cxn modelId="{5D7A619A-65F7-48F4-9F15-5D699CCE8C43}" type="presParOf" srcId="{7C3A54FA-3F14-4942-97B8-7FA914C1908E}" destId="{DCD068D8-3E55-474D-A431-D88670FD3D78}" srcOrd="0" destOrd="0" presId="urn:microsoft.com/office/officeart/2005/8/layout/pList2"/>
    <dgm:cxn modelId="{67521D97-37E7-404F-9D01-711B6BFAB5B6}" type="presParOf" srcId="{7C3A54FA-3F14-4942-97B8-7FA914C1908E}" destId="{3AD493E7-8323-4E19-9EF9-D2CDAD428B93}" srcOrd="1" destOrd="0" presId="urn:microsoft.com/office/officeart/2005/8/layout/pList2"/>
    <dgm:cxn modelId="{A85955FE-F4F9-466E-AEB7-45652090CBE4}" type="presParOf" srcId="{7C3A54FA-3F14-4942-97B8-7FA914C1908E}" destId="{3F416907-F20D-4E20-87AD-F94A9C66802F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1A1FA8-E311-49F1-A933-F34F8A60A211}">
      <dsp:nvSpPr>
        <dsp:cNvPr id="0" name=""/>
        <dsp:cNvSpPr/>
      </dsp:nvSpPr>
      <dsp:spPr>
        <a:xfrm rot="5400000">
          <a:off x="-313666" y="319037"/>
          <a:ext cx="2091110" cy="146377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/>
            <a:t>CF 88 – art. 214</a:t>
          </a:r>
        </a:p>
      </dsp:txBody>
      <dsp:txXfrm rot="-5400000">
        <a:off x="1" y="737260"/>
        <a:ext cx="1463777" cy="627333"/>
      </dsp:txXfrm>
    </dsp:sp>
    <dsp:sp modelId="{C756B5FC-D80C-4311-9B14-9FE018771133}">
      <dsp:nvSpPr>
        <dsp:cNvPr id="0" name=""/>
        <dsp:cNvSpPr/>
      </dsp:nvSpPr>
      <dsp:spPr>
        <a:xfrm rot="5400000">
          <a:off x="4226509" y="-2757360"/>
          <a:ext cx="1359221" cy="688468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500" kern="1200" dirty="0" smtClean="0"/>
            <a:t>Necessidade </a:t>
          </a:r>
          <a:r>
            <a:rPr lang="pt-BR" sz="1500" kern="1200" dirty="0"/>
            <a:t>de se estabelecer um plano nacional de educação, de duração decenal, com o objetivo de articular o sistema nacional de educação em regime de colaboração entre União, Estados e Municípios e definir diretrizes, objetivos, metas e estratégias para assegurar a manutenção e desenvolvimento do ensino em seus diversos níveis, etapas e modalidades por meio de ações integradas dos poderes públicos das diferentes esferas federativas.</a:t>
          </a:r>
        </a:p>
      </dsp:txBody>
      <dsp:txXfrm rot="-5400000">
        <a:off x="1463777" y="71724"/>
        <a:ext cx="6818333" cy="1226517"/>
      </dsp:txXfrm>
    </dsp:sp>
    <dsp:sp modelId="{FF295543-D66C-46FA-B8B3-7E127585F35B}">
      <dsp:nvSpPr>
        <dsp:cNvPr id="0" name=""/>
        <dsp:cNvSpPr/>
      </dsp:nvSpPr>
      <dsp:spPr>
        <a:xfrm rot="5400000">
          <a:off x="-313666" y="2220439"/>
          <a:ext cx="2091110" cy="146377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/>
            <a:t> </a:t>
          </a:r>
          <a:endParaRPr lang="pt-BR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/>
            <a:t>Lei </a:t>
          </a:r>
          <a:r>
            <a:rPr lang="pt-BR" sz="1600" b="1" kern="1200" dirty="0"/>
            <a:t>nº 13.005/14 - PNE</a:t>
          </a:r>
        </a:p>
      </dsp:txBody>
      <dsp:txXfrm rot="-5400000">
        <a:off x="1" y="2638662"/>
        <a:ext cx="1463777" cy="627333"/>
      </dsp:txXfrm>
    </dsp:sp>
    <dsp:sp modelId="{28F15C3F-685A-4C9F-8EA3-D65805DCBAFE}">
      <dsp:nvSpPr>
        <dsp:cNvPr id="0" name=""/>
        <dsp:cNvSpPr/>
      </dsp:nvSpPr>
      <dsp:spPr>
        <a:xfrm rot="5400000">
          <a:off x="4226151" y="-855601"/>
          <a:ext cx="1359936" cy="688468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500" kern="1200" dirty="0"/>
            <a:t>Decênio 2014/2024 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500" kern="1200" dirty="0"/>
            <a:t>20 METAS E 254 ESTRATÉGIAS</a:t>
          </a:r>
        </a:p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500" kern="1200" dirty="0"/>
            <a:t>Obrigatoriedade de elaboração de planos estaduais e municipais de educação, em consonância com as diretrizes, metas e estratégias previstas no PNE, no prazo de um ano, contados da publicação da Lei nº 13.005.</a:t>
          </a:r>
        </a:p>
      </dsp:txBody>
      <dsp:txXfrm rot="-5400000">
        <a:off x="1463777" y="1973160"/>
        <a:ext cx="6818298" cy="1227162"/>
      </dsp:txXfrm>
    </dsp:sp>
    <dsp:sp modelId="{0D05A21B-F7F9-4E86-81BB-C0D6C1AFB35B}">
      <dsp:nvSpPr>
        <dsp:cNvPr id="0" name=""/>
        <dsp:cNvSpPr/>
      </dsp:nvSpPr>
      <dsp:spPr>
        <a:xfrm rot="5400000">
          <a:off x="-313666" y="4121840"/>
          <a:ext cx="2091110" cy="146377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/>
            <a:t>Lei </a:t>
          </a:r>
          <a:r>
            <a:rPr lang="pt-BR" sz="1600" b="1" kern="1200" dirty="0"/>
            <a:t>nº 18.969/2015 - PEE</a:t>
          </a:r>
        </a:p>
      </dsp:txBody>
      <dsp:txXfrm rot="-5400000">
        <a:off x="1" y="4540063"/>
        <a:ext cx="1463777" cy="627333"/>
      </dsp:txXfrm>
    </dsp:sp>
    <dsp:sp modelId="{94DD4DFE-8AC2-4D2D-82D4-69348B28D072}">
      <dsp:nvSpPr>
        <dsp:cNvPr id="0" name=""/>
        <dsp:cNvSpPr/>
      </dsp:nvSpPr>
      <dsp:spPr>
        <a:xfrm rot="5400000">
          <a:off x="4226509" y="1045442"/>
          <a:ext cx="1359221" cy="688468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500" kern="1200" dirty="0"/>
            <a:t>Decênio 2015/2025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500" kern="1200" dirty="0"/>
            <a:t>21 METAS E 261 ESTRATÉGIAS</a:t>
          </a:r>
        </a:p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500" kern="1200" dirty="0"/>
            <a:t>O PEE partiu da realidade educacional do Estado para, em consonância com o PNE, projetar objetivos e metas para o decênio 2015-2025, envolvendo todas as redes de ensino (estadual, municipal e privada) e a sociedade.</a:t>
          </a:r>
        </a:p>
      </dsp:txBody>
      <dsp:txXfrm rot="-5400000">
        <a:off x="1463777" y="3874526"/>
        <a:ext cx="6818333" cy="122651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FB013D-B883-48D8-B35F-E42D3CCE9F4A}">
      <dsp:nvSpPr>
        <dsp:cNvPr id="0" name=""/>
        <dsp:cNvSpPr/>
      </dsp:nvSpPr>
      <dsp:spPr>
        <a:xfrm>
          <a:off x="6388" y="62458"/>
          <a:ext cx="2291352" cy="11456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/>
            <a:t>LC nº 26/1998 (Diretrizes e bases do Sistema Educativo de Goiás)  </a:t>
          </a:r>
        </a:p>
      </dsp:txBody>
      <dsp:txXfrm>
        <a:off x="39944" y="96014"/>
        <a:ext cx="2224240" cy="1078564"/>
      </dsp:txXfrm>
    </dsp:sp>
    <dsp:sp modelId="{805C596E-FEB5-45A6-A6E9-CDA51DDCF3CD}">
      <dsp:nvSpPr>
        <dsp:cNvPr id="0" name=""/>
        <dsp:cNvSpPr/>
      </dsp:nvSpPr>
      <dsp:spPr>
        <a:xfrm>
          <a:off x="235523" y="1208134"/>
          <a:ext cx="229135" cy="4522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2209"/>
              </a:lnTo>
              <a:lnTo>
                <a:pt x="229135" y="45220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886F90-4871-49FD-B3B4-E49FB66591E6}">
      <dsp:nvSpPr>
        <dsp:cNvPr id="0" name=""/>
        <dsp:cNvSpPr/>
      </dsp:nvSpPr>
      <dsp:spPr>
        <a:xfrm>
          <a:off x="464658" y="1494553"/>
          <a:ext cx="889044" cy="3315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/>
            <a:t>Art. 6º</a:t>
          </a:r>
        </a:p>
      </dsp:txBody>
      <dsp:txXfrm>
        <a:off x="474370" y="1504265"/>
        <a:ext cx="869620" cy="312157"/>
      </dsp:txXfrm>
    </dsp:sp>
    <dsp:sp modelId="{95595840-7E5F-44F6-B8BF-3621A92D3283}">
      <dsp:nvSpPr>
        <dsp:cNvPr id="0" name=""/>
        <dsp:cNvSpPr/>
      </dsp:nvSpPr>
      <dsp:spPr>
        <a:xfrm>
          <a:off x="235523" y="1208134"/>
          <a:ext cx="229135" cy="16801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80134"/>
              </a:lnTo>
              <a:lnTo>
                <a:pt x="229135" y="168013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34B8D3-61BB-4D26-816F-93DFCB649545}">
      <dsp:nvSpPr>
        <dsp:cNvPr id="0" name=""/>
        <dsp:cNvSpPr/>
      </dsp:nvSpPr>
      <dsp:spPr>
        <a:xfrm>
          <a:off x="464658" y="2112554"/>
          <a:ext cx="2729293" cy="15514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/>
            <a:t>A articulação e a coordenação do PEE são exercidas pela Secretaria Estadual de Educação, como órgão executivo e de coordenação.</a:t>
          </a:r>
        </a:p>
      </dsp:txBody>
      <dsp:txXfrm>
        <a:off x="510098" y="2157994"/>
        <a:ext cx="2638413" cy="1460548"/>
      </dsp:txXfrm>
    </dsp:sp>
    <dsp:sp modelId="{6FD8F824-CBBF-4CE1-A248-EE01522E5029}">
      <dsp:nvSpPr>
        <dsp:cNvPr id="0" name=""/>
        <dsp:cNvSpPr/>
      </dsp:nvSpPr>
      <dsp:spPr>
        <a:xfrm>
          <a:off x="3308520" y="62458"/>
          <a:ext cx="2291352" cy="11456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/>
            <a:t>Lei nº 18.969/15</a:t>
          </a:r>
        </a:p>
      </dsp:txBody>
      <dsp:txXfrm>
        <a:off x="3342076" y="96014"/>
        <a:ext cx="2224240" cy="1078564"/>
      </dsp:txXfrm>
    </dsp:sp>
    <dsp:sp modelId="{2F351692-2287-4F06-8BB1-E7FA0F808CEE}">
      <dsp:nvSpPr>
        <dsp:cNvPr id="0" name=""/>
        <dsp:cNvSpPr/>
      </dsp:nvSpPr>
      <dsp:spPr>
        <a:xfrm>
          <a:off x="3537655" y="1208134"/>
          <a:ext cx="229135" cy="4929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2955"/>
              </a:lnTo>
              <a:lnTo>
                <a:pt x="229135" y="49295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1219E1-EDE0-4C14-86C9-BBAE6AA14886}">
      <dsp:nvSpPr>
        <dsp:cNvPr id="0" name=""/>
        <dsp:cNvSpPr/>
      </dsp:nvSpPr>
      <dsp:spPr>
        <a:xfrm>
          <a:off x="3766790" y="1494553"/>
          <a:ext cx="933881" cy="4130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/>
            <a:t>Art. 4º</a:t>
          </a:r>
        </a:p>
      </dsp:txBody>
      <dsp:txXfrm>
        <a:off x="3778888" y="1506651"/>
        <a:ext cx="909685" cy="388877"/>
      </dsp:txXfrm>
    </dsp:sp>
    <dsp:sp modelId="{64FA7B6E-4F1E-4400-A0F5-193E72CB9D59}">
      <dsp:nvSpPr>
        <dsp:cNvPr id="0" name=""/>
        <dsp:cNvSpPr/>
      </dsp:nvSpPr>
      <dsp:spPr>
        <a:xfrm>
          <a:off x="3537655" y="1208134"/>
          <a:ext cx="229135" cy="23138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13818"/>
              </a:lnTo>
              <a:lnTo>
                <a:pt x="229135" y="231381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5FFF10-715F-47AF-BAA4-2B8018D6F2EC}">
      <dsp:nvSpPr>
        <dsp:cNvPr id="0" name=""/>
        <dsp:cNvSpPr/>
      </dsp:nvSpPr>
      <dsp:spPr>
        <a:xfrm>
          <a:off x="3766790" y="2194046"/>
          <a:ext cx="4651756" cy="26558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0" i="0" kern="1200" dirty="0"/>
            <a:t>A execução do PEE e o cumprimento de suas metas serão objeto de monitoramento contínuo e de avaliações periódicas, realizados pelas seguintes instâncias: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0" i="0" kern="1200" dirty="0"/>
            <a:t>I – Secretaria de Estado de Educação, Cultura e Esporte;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0" i="0" kern="1200" dirty="0"/>
            <a:t>II – Comissão de Educação, Cultura e Esporte da Assembleia Legislativa do Estado de Goiás;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0" i="0" kern="1200" dirty="0"/>
            <a:t>III – Conselho Estadual de Educação – CEE;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0" i="0" kern="1200" dirty="0"/>
            <a:t>IV – Fórum Estadual de Educação – FEE.</a:t>
          </a:r>
          <a:endParaRPr lang="pt-BR" sz="1600" kern="1200" dirty="0"/>
        </a:p>
      </dsp:txBody>
      <dsp:txXfrm>
        <a:off x="3844576" y="2271832"/>
        <a:ext cx="4496184" cy="250024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EC9541-FD69-4661-AF75-1100E42FB9F0}">
      <dsp:nvSpPr>
        <dsp:cNvPr id="0" name=""/>
        <dsp:cNvSpPr/>
      </dsp:nvSpPr>
      <dsp:spPr>
        <a:xfrm>
          <a:off x="0" y="669674"/>
          <a:ext cx="8749125" cy="892899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FE89B4-655B-4688-ADA4-28CE27014303}">
      <dsp:nvSpPr>
        <dsp:cNvPr id="0" name=""/>
        <dsp:cNvSpPr/>
      </dsp:nvSpPr>
      <dsp:spPr>
        <a:xfrm>
          <a:off x="4228" y="-93611"/>
          <a:ext cx="2928849" cy="12673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/>
            <a:t>2016 – AOP Coordenada Infraestrutura das Unidades Escolares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000" kern="1200" dirty="0"/>
        </a:p>
      </dsp:txBody>
      <dsp:txXfrm>
        <a:off x="4228" y="-93611"/>
        <a:ext cx="2928849" cy="1267345"/>
      </dsp:txXfrm>
    </dsp:sp>
    <dsp:sp modelId="{9BFDBBC5-5BAE-48D1-A48C-533897A1DF36}">
      <dsp:nvSpPr>
        <dsp:cNvPr id="0" name=""/>
        <dsp:cNvSpPr/>
      </dsp:nvSpPr>
      <dsp:spPr>
        <a:xfrm>
          <a:off x="1357041" y="1098123"/>
          <a:ext cx="223224" cy="2232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6EE075-1D14-4D27-AB4F-7C9371E734A4}">
      <dsp:nvSpPr>
        <dsp:cNvPr id="0" name=""/>
        <dsp:cNvSpPr/>
      </dsp:nvSpPr>
      <dsp:spPr>
        <a:xfrm>
          <a:off x="2991942" y="1339348"/>
          <a:ext cx="2346173" cy="8928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/>
            <a:t>2017 - Acompanhamento do PEE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/>
            <a:t>Monitoramento Ensino Médio e Meta 5 do PEE</a:t>
          </a:r>
        </a:p>
      </dsp:txBody>
      <dsp:txXfrm>
        <a:off x="2991942" y="1339348"/>
        <a:ext cx="2346173" cy="892899"/>
      </dsp:txXfrm>
    </dsp:sp>
    <dsp:sp modelId="{662DB89F-D89F-41B0-9E0C-0330BB654796}">
      <dsp:nvSpPr>
        <dsp:cNvPr id="0" name=""/>
        <dsp:cNvSpPr/>
      </dsp:nvSpPr>
      <dsp:spPr>
        <a:xfrm>
          <a:off x="4053417" y="1004511"/>
          <a:ext cx="223224" cy="2232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E94320-7055-4AA3-9DE2-7AC27EED27A1}">
      <dsp:nvSpPr>
        <dsp:cNvPr id="0" name=""/>
        <dsp:cNvSpPr/>
      </dsp:nvSpPr>
      <dsp:spPr>
        <a:xfrm>
          <a:off x="5396980" y="0"/>
          <a:ext cx="2473002" cy="8928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/>
            <a:t>2018 – AOP Valorização dos Professores da Educação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/>
            <a:t>Acompanhamento - Transferência da Gestão das Unidades Escolares às Organizações Sociais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/>
            <a:t>AOP - Políticas de Inclusão </a:t>
          </a:r>
        </a:p>
      </dsp:txBody>
      <dsp:txXfrm>
        <a:off x="5396980" y="0"/>
        <a:ext cx="2473002" cy="892899"/>
      </dsp:txXfrm>
    </dsp:sp>
    <dsp:sp modelId="{6ACAF6E9-5DFB-4157-B1D1-CA4DC5906D6B}">
      <dsp:nvSpPr>
        <dsp:cNvPr id="0" name=""/>
        <dsp:cNvSpPr/>
      </dsp:nvSpPr>
      <dsp:spPr>
        <a:xfrm>
          <a:off x="6521869" y="1004511"/>
          <a:ext cx="223224" cy="2232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5318ED-9C02-46C0-A7FB-BB91AD284205}">
      <dsp:nvSpPr>
        <dsp:cNvPr id="0" name=""/>
        <dsp:cNvSpPr/>
      </dsp:nvSpPr>
      <dsp:spPr>
        <a:xfrm>
          <a:off x="354744" y="604"/>
          <a:ext cx="2031395" cy="121883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u="none" kern="1200" dirty="0"/>
            <a:t>Precariedade dos bebedouros instalados.</a:t>
          </a:r>
        </a:p>
      </dsp:txBody>
      <dsp:txXfrm>
        <a:off x="354744" y="604"/>
        <a:ext cx="2031395" cy="1218837"/>
      </dsp:txXfrm>
    </dsp:sp>
    <dsp:sp modelId="{967899E1-BBE5-47C3-9E4C-404586DA7F2E}">
      <dsp:nvSpPr>
        <dsp:cNvPr id="0" name=""/>
        <dsp:cNvSpPr/>
      </dsp:nvSpPr>
      <dsp:spPr>
        <a:xfrm>
          <a:off x="2589280" y="604"/>
          <a:ext cx="2031395" cy="121883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u="none" kern="1200" dirty="0"/>
            <a:t>Precariedade na manutenção dos banheiros.</a:t>
          </a:r>
        </a:p>
      </dsp:txBody>
      <dsp:txXfrm>
        <a:off x="2589280" y="604"/>
        <a:ext cx="2031395" cy="1218837"/>
      </dsp:txXfrm>
    </dsp:sp>
    <dsp:sp modelId="{28D9ECB9-C4E4-46DE-B4BB-70569FCA8305}">
      <dsp:nvSpPr>
        <dsp:cNvPr id="0" name=""/>
        <dsp:cNvSpPr/>
      </dsp:nvSpPr>
      <dsp:spPr>
        <a:xfrm>
          <a:off x="4823815" y="604"/>
          <a:ext cx="2031395" cy="121883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u="none" kern="1200" dirty="0"/>
            <a:t>Biblioteca inexistente ou inadequada para uso</a:t>
          </a:r>
        </a:p>
      </dsp:txBody>
      <dsp:txXfrm>
        <a:off x="4823815" y="604"/>
        <a:ext cx="2031395" cy="1218837"/>
      </dsp:txXfrm>
    </dsp:sp>
    <dsp:sp modelId="{9A07329E-88D0-42B5-86B4-330065DD0DB6}">
      <dsp:nvSpPr>
        <dsp:cNvPr id="0" name=""/>
        <dsp:cNvSpPr/>
      </dsp:nvSpPr>
      <dsp:spPr>
        <a:xfrm>
          <a:off x="7058350" y="604"/>
          <a:ext cx="2031395" cy="121883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u="none" kern="1200" dirty="0"/>
            <a:t>Ausência de quadras esportivas ou deficiência na conservação/manutenção das existentes.</a:t>
          </a:r>
        </a:p>
      </dsp:txBody>
      <dsp:txXfrm>
        <a:off x="7058350" y="604"/>
        <a:ext cx="2031395" cy="1218837"/>
      </dsp:txXfrm>
    </dsp:sp>
    <dsp:sp modelId="{9D4C091F-D55A-4944-AA7C-07A7ABD5D7D8}">
      <dsp:nvSpPr>
        <dsp:cNvPr id="0" name=""/>
        <dsp:cNvSpPr/>
      </dsp:nvSpPr>
      <dsp:spPr>
        <a:xfrm>
          <a:off x="354744" y="1422581"/>
          <a:ext cx="2031395" cy="121883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u="none" kern="1200" dirty="0"/>
            <a:t>Precariedade na manutenção de sala de aula.</a:t>
          </a:r>
        </a:p>
      </dsp:txBody>
      <dsp:txXfrm>
        <a:off x="354744" y="1422581"/>
        <a:ext cx="2031395" cy="1218837"/>
      </dsp:txXfrm>
    </dsp:sp>
    <dsp:sp modelId="{69016D24-37A7-4D2E-B2CE-083A9D99CFD3}">
      <dsp:nvSpPr>
        <dsp:cNvPr id="0" name=""/>
        <dsp:cNvSpPr/>
      </dsp:nvSpPr>
      <dsp:spPr>
        <a:xfrm>
          <a:off x="2589280" y="1422581"/>
          <a:ext cx="2031395" cy="121883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u="none" kern="1200"/>
            <a:t>Ausência de laboratório de informática e de acesso à internet </a:t>
          </a:r>
          <a:endParaRPr lang="pt-BR" sz="1800" u="none" kern="1200" dirty="0"/>
        </a:p>
      </dsp:txBody>
      <dsp:txXfrm>
        <a:off x="2589280" y="1422581"/>
        <a:ext cx="2031395" cy="1218837"/>
      </dsp:txXfrm>
    </dsp:sp>
    <dsp:sp modelId="{08542432-5066-4C74-8022-989D235EE805}">
      <dsp:nvSpPr>
        <dsp:cNvPr id="0" name=""/>
        <dsp:cNvSpPr/>
      </dsp:nvSpPr>
      <dsp:spPr>
        <a:xfrm>
          <a:off x="4823815" y="1422581"/>
          <a:ext cx="2031395" cy="121883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u="none" kern="1200" dirty="0"/>
            <a:t>Escoamento de águas pluviais deficientes e infiltrações</a:t>
          </a:r>
        </a:p>
      </dsp:txBody>
      <dsp:txXfrm>
        <a:off x="4823815" y="1422581"/>
        <a:ext cx="2031395" cy="1218837"/>
      </dsp:txXfrm>
    </dsp:sp>
    <dsp:sp modelId="{EAF8448E-B2E0-4849-A9C3-F506552308E8}">
      <dsp:nvSpPr>
        <dsp:cNvPr id="0" name=""/>
        <dsp:cNvSpPr/>
      </dsp:nvSpPr>
      <dsp:spPr>
        <a:xfrm>
          <a:off x="7058350" y="1422581"/>
          <a:ext cx="2031395" cy="121883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u="none" kern="1200" dirty="0"/>
            <a:t>Precariedade das instalações </a:t>
          </a:r>
          <a:r>
            <a:rPr lang="pt-BR" sz="1700" u="none" kern="1200" dirty="0" err="1"/>
            <a:t>hidrossanitárias</a:t>
          </a:r>
          <a:r>
            <a:rPr lang="pt-BR" sz="1700" u="none" kern="1200" dirty="0"/>
            <a:t> e elétricas </a:t>
          </a:r>
        </a:p>
      </dsp:txBody>
      <dsp:txXfrm>
        <a:off x="7058350" y="1422581"/>
        <a:ext cx="2031395" cy="1218837"/>
      </dsp:txXfrm>
    </dsp:sp>
    <dsp:sp modelId="{252711C6-7899-4B81-A1E5-80849FB8A7B5}">
      <dsp:nvSpPr>
        <dsp:cNvPr id="0" name=""/>
        <dsp:cNvSpPr/>
      </dsp:nvSpPr>
      <dsp:spPr>
        <a:xfrm>
          <a:off x="1472012" y="2844558"/>
          <a:ext cx="2031395" cy="121883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u="none" kern="1200" dirty="0"/>
            <a:t>Estrutura inadequada da cozinha, ausência de despensa e de uso de uniformes</a:t>
          </a:r>
        </a:p>
      </dsp:txBody>
      <dsp:txXfrm>
        <a:off x="1472012" y="2844558"/>
        <a:ext cx="2031395" cy="1218837"/>
      </dsp:txXfrm>
    </dsp:sp>
    <dsp:sp modelId="{5E04F9DC-FD9C-45B6-A858-4EBDF6CD4E96}">
      <dsp:nvSpPr>
        <dsp:cNvPr id="0" name=""/>
        <dsp:cNvSpPr/>
      </dsp:nvSpPr>
      <dsp:spPr>
        <a:xfrm>
          <a:off x="3706547" y="2844558"/>
          <a:ext cx="2031395" cy="121883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u="none" kern="1200" dirty="0"/>
            <a:t>Ausência, inadequação de refeitórios e demanda reprimida </a:t>
          </a:r>
        </a:p>
      </dsp:txBody>
      <dsp:txXfrm>
        <a:off x="3706547" y="2844558"/>
        <a:ext cx="2031395" cy="1218837"/>
      </dsp:txXfrm>
    </dsp:sp>
    <dsp:sp modelId="{3C85CFE4-9A28-46E3-BB22-A20116A603BD}">
      <dsp:nvSpPr>
        <dsp:cNvPr id="0" name=""/>
        <dsp:cNvSpPr/>
      </dsp:nvSpPr>
      <dsp:spPr>
        <a:xfrm>
          <a:off x="5941082" y="2844558"/>
          <a:ext cx="2031395" cy="121883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u="none" kern="1200" dirty="0"/>
            <a:t>Inadequação de acessibilidade para deficientes</a:t>
          </a:r>
        </a:p>
      </dsp:txBody>
      <dsp:txXfrm>
        <a:off x="5941082" y="2844558"/>
        <a:ext cx="2031395" cy="121883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05CF76-D3C1-4974-B581-677DC4EE659E}">
      <dsp:nvSpPr>
        <dsp:cNvPr id="0" name=""/>
        <dsp:cNvSpPr/>
      </dsp:nvSpPr>
      <dsp:spPr>
        <a:xfrm>
          <a:off x="16" y="1092981"/>
          <a:ext cx="3590297" cy="20400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/>
            <a:t>Governança Pública: conjunto eficiente de mecanismos que buscam garantir que os resultados pretendidos sejam definidos e alcançados e assegurar que as ações executadas estejam sempre alinhadas ao interesse público. </a:t>
          </a:r>
        </a:p>
      </dsp:txBody>
      <dsp:txXfrm>
        <a:off x="16" y="1092981"/>
        <a:ext cx="3590297" cy="2040057"/>
      </dsp:txXfrm>
    </dsp:sp>
    <dsp:sp modelId="{19C8D4CB-A78A-4D5A-A8A6-37C3942A6D45}">
      <dsp:nvSpPr>
        <dsp:cNvPr id="0" name=""/>
        <dsp:cNvSpPr/>
      </dsp:nvSpPr>
      <dsp:spPr>
        <a:xfrm>
          <a:off x="3903327" y="1100264"/>
          <a:ext cx="3797227" cy="20400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/>
            <a:t>A Governança Pública bem estruturada é capaz de incrementar o desempenho dos órgãos e entidades públicas e possibilitar a execução de mais com menos recursos.</a:t>
          </a:r>
        </a:p>
      </dsp:txBody>
      <dsp:txXfrm>
        <a:off x="3903327" y="1100264"/>
        <a:ext cx="3797227" cy="204005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1C420B-00F9-4A50-84F4-4915BCEA8FC4}">
      <dsp:nvSpPr>
        <dsp:cNvPr id="0" name=""/>
        <dsp:cNvSpPr/>
      </dsp:nvSpPr>
      <dsp:spPr>
        <a:xfrm>
          <a:off x="2938752" y="1676673"/>
          <a:ext cx="1177795" cy="1177795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/>
            <a:t>CF 88</a:t>
          </a:r>
        </a:p>
      </dsp:txBody>
      <dsp:txXfrm>
        <a:off x="3111236" y="1849157"/>
        <a:ext cx="832827" cy="832827"/>
      </dsp:txXfrm>
    </dsp:sp>
    <dsp:sp modelId="{011C5794-05D2-4DEA-B086-D8F701F3823C}">
      <dsp:nvSpPr>
        <dsp:cNvPr id="0" name=""/>
        <dsp:cNvSpPr/>
      </dsp:nvSpPr>
      <dsp:spPr>
        <a:xfrm rot="16200000">
          <a:off x="3475169" y="1609215"/>
          <a:ext cx="104961" cy="29954"/>
        </a:xfrm>
        <a:custGeom>
          <a:avLst/>
          <a:gdLst/>
          <a:ahLst/>
          <a:cxnLst/>
          <a:rect l="0" t="0" r="0" b="0"/>
          <a:pathLst>
            <a:path>
              <a:moveTo>
                <a:pt x="0" y="14977"/>
              </a:moveTo>
              <a:lnTo>
                <a:pt x="104961" y="14977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3525026" y="1621568"/>
        <a:ext cx="5248" cy="5248"/>
      </dsp:txXfrm>
    </dsp:sp>
    <dsp:sp modelId="{BDADCB08-7A1D-40EE-B916-242B999FCB70}">
      <dsp:nvSpPr>
        <dsp:cNvPr id="0" name=""/>
        <dsp:cNvSpPr/>
      </dsp:nvSpPr>
      <dsp:spPr>
        <a:xfrm>
          <a:off x="2618398" y="-108318"/>
          <a:ext cx="1818504" cy="1680030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/>
            <a:t>Valorização dos profissionais da educação</a:t>
          </a:r>
        </a:p>
      </dsp:txBody>
      <dsp:txXfrm>
        <a:off x="2884712" y="137717"/>
        <a:ext cx="1285876" cy="1187960"/>
      </dsp:txXfrm>
    </dsp:sp>
    <dsp:sp modelId="{2B32E96C-8A6E-4C43-A851-7F9EF2413BE8}">
      <dsp:nvSpPr>
        <dsp:cNvPr id="0" name=""/>
        <dsp:cNvSpPr/>
      </dsp:nvSpPr>
      <dsp:spPr>
        <a:xfrm rot="33264">
          <a:off x="4116508" y="2258722"/>
          <a:ext cx="502428" cy="29954"/>
        </a:xfrm>
        <a:custGeom>
          <a:avLst/>
          <a:gdLst/>
          <a:ahLst/>
          <a:cxnLst/>
          <a:rect l="0" t="0" r="0" b="0"/>
          <a:pathLst>
            <a:path>
              <a:moveTo>
                <a:pt x="0" y="14977"/>
              </a:moveTo>
              <a:lnTo>
                <a:pt x="502428" y="14977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4355161" y="2261139"/>
        <a:ext cx="25121" cy="25121"/>
      </dsp:txXfrm>
    </dsp:sp>
    <dsp:sp modelId="{BAFEEAA0-261B-4E91-9A87-28242C06607A}">
      <dsp:nvSpPr>
        <dsp:cNvPr id="0" name=""/>
        <dsp:cNvSpPr/>
      </dsp:nvSpPr>
      <dsp:spPr>
        <a:xfrm>
          <a:off x="4618881" y="1460052"/>
          <a:ext cx="1718426" cy="1648783"/>
        </a:xfrm>
        <a:prstGeom prst="ellipse">
          <a:avLst/>
        </a:prstGeom>
        <a:gradFill rotWithShape="0">
          <a:gsLst>
            <a:gs pos="0">
              <a:schemeClr val="accent3">
                <a:hueOff val="3750088"/>
                <a:satOff val="-5627"/>
                <a:lumOff val="-915"/>
                <a:alphaOff val="0"/>
                <a:shade val="51000"/>
                <a:satMod val="130000"/>
              </a:schemeClr>
            </a:gs>
            <a:gs pos="80000">
              <a:schemeClr val="accent3">
                <a:hueOff val="3750088"/>
                <a:satOff val="-5627"/>
                <a:lumOff val="-915"/>
                <a:alphaOff val="0"/>
                <a:shade val="93000"/>
                <a:satMod val="130000"/>
              </a:schemeClr>
            </a:gs>
            <a:gs pos="100000">
              <a:schemeClr val="accent3">
                <a:hueOff val="3750088"/>
                <a:satOff val="-5627"/>
                <a:lumOff val="-9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/>
            <a:t>Piso salarial profissional nacional</a:t>
          </a:r>
        </a:p>
      </dsp:txBody>
      <dsp:txXfrm>
        <a:off x="4870539" y="1701511"/>
        <a:ext cx="1215110" cy="1165865"/>
      </dsp:txXfrm>
    </dsp:sp>
    <dsp:sp modelId="{20555649-3070-4DCE-BAD9-6230F4D92417}">
      <dsp:nvSpPr>
        <dsp:cNvPr id="0" name=""/>
        <dsp:cNvSpPr/>
      </dsp:nvSpPr>
      <dsp:spPr>
        <a:xfrm rot="5400000">
          <a:off x="3349610" y="3017530"/>
          <a:ext cx="356079" cy="29954"/>
        </a:xfrm>
        <a:custGeom>
          <a:avLst/>
          <a:gdLst/>
          <a:ahLst/>
          <a:cxnLst/>
          <a:rect l="0" t="0" r="0" b="0"/>
          <a:pathLst>
            <a:path>
              <a:moveTo>
                <a:pt x="0" y="14977"/>
              </a:moveTo>
              <a:lnTo>
                <a:pt x="356079" y="14977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3518748" y="3023606"/>
        <a:ext cx="17803" cy="17803"/>
      </dsp:txXfrm>
    </dsp:sp>
    <dsp:sp modelId="{7416F5A4-E8A6-4AAF-A4EB-1869F35117B9}">
      <dsp:nvSpPr>
        <dsp:cNvPr id="0" name=""/>
        <dsp:cNvSpPr/>
      </dsp:nvSpPr>
      <dsp:spPr>
        <a:xfrm>
          <a:off x="2938752" y="3210547"/>
          <a:ext cx="1177795" cy="1177795"/>
        </a:xfrm>
        <a:prstGeom prst="ellipse">
          <a:avLst/>
        </a:prstGeom>
        <a:gradFill rotWithShape="0">
          <a:gsLst>
            <a:gs pos="0">
              <a:schemeClr val="accent3">
                <a:hueOff val="7500176"/>
                <a:satOff val="-11253"/>
                <a:lumOff val="-1830"/>
                <a:alphaOff val="0"/>
                <a:shade val="51000"/>
                <a:satMod val="130000"/>
              </a:schemeClr>
            </a:gs>
            <a:gs pos="80000">
              <a:schemeClr val="accent3">
                <a:hueOff val="7500176"/>
                <a:satOff val="-11253"/>
                <a:lumOff val="-1830"/>
                <a:alphaOff val="0"/>
                <a:shade val="93000"/>
                <a:satMod val="130000"/>
              </a:schemeClr>
            </a:gs>
            <a:gs pos="100000">
              <a:schemeClr val="accent3">
                <a:hueOff val="7500176"/>
                <a:satOff val="-11253"/>
                <a:lumOff val="-183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/>
            <a:t>Planos de Carreira</a:t>
          </a:r>
        </a:p>
      </dsp:txBody>
      <dsp:txXfrm>
        <a:off x="3111236" y="3383031"/>
        <a:ext cx="832827" cy="832827"/>
      </dsp:txXfrm>
    </dsp:sp>
    <dsp:sp modelId="{A115740E-6FE5-4B08-8FFC-4D7DCA608B7F}">
      <dsp:nvSpPr>
        <dsp:cNvPr id="0" name=""/>
        <dsp:cNvSpPr/>
      </dsp:nvSpPr>
      <dsp:spPr>
        <a:xfrm rot="10765494">
          <a:off x="2483817" y="2258787"/>
          <a:ext cx="454976" cy="29954"/>
        </a:xfrm>
        <a:custGeom>
          <a:avLst/>
          <a:gdLst/>
          <a:ahLst/>
          <a:cxnLst/>
          <a:rect l="0" t="0" r="0" b="0"/>
          <a:pathLst>
            <a:path>
              <a:moveTo>
                <a:pt x="0" y="14977"/>
              </a:moveTo>
              <a:lnTo>
                <a:pt x="454976" y="14977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 rot="10800000">
        <a:off x="2699931" y="2262390"/>
        <a:ext cx="22748" cy="22748"/>
      </dsp:txXfrm>
    </dsp:sp>
    <dsp:sp modelId="{AA4C259E-FBD3-4AF2-A7D2-18E25B61798A}">
      <dsp:nvSpPr>
        <dsp:cNvPr id="0" name=""/>
        <dsp:cNvSpPr/>
      </dsp:nvSpPr>
      <dsp:spPr>
        <a:xfrm>
          <a:off x="809823" y="1441183"/>
          <a:ext cx="1674047" cy="1686532"/>
        </a:xfrm>
        <a:prstGeom prst="ellipse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/>
            <a:t>Ingresso por meio de concurso público</a:t>
          </a:r>
        </a:p>
      </dsp:txBody>
      <dsp:txXfrm>
        <a:off x="1054982" y="1688170"/>
        <a:ext cx="1183729" cy="119255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60F3BA-AD34-4472-9064-06616DF663B5}">
      <dsp:nvSpPr>
        <dsp:cNvPr id="0" name=""/>
        <dsp:cNvSpPr/>
      </dsp:nvSpPr>
      <dsp:spPr>
        <a:xfrm rot="10800000">
          <a:off x="1647787" y="49"/>
          <a:ext cx="5067300" cy="1485751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55175" tIns="72390" rIns="135128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kern="1200" dirty="0"/>
            <a:t>Mais de 20 mil alunos na rede.</a:t>
          </a:r>
        </a:p>
      </dsp:txBody>
      <dsp:txXfrm rot="10800000">
        <a:off x="2019225" y="49"/>
        <a:ext cx="4695862" cy="1485751"/>
      </dsp:txXfrm>
    </dsp:sp>
    <dsp:sp modelId="{313E5EF6-2BAE-44AD-B34D-4838307303EC}">
      <dsp:nvSpPr>
        <dsp:cNvPr id="0" name=""/>
        <dsp:cNvSpPr/>
      </dsp:nvSpPr>
      <dsp:spPr>
        <a:xfrm>
          <a:off x="904912" y="49"/>
          <a:ext cx="1485751" cy="1485751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5000" r="-7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B33E56-4933-4EB0-A04E-0044516C99B6}">
      <dsp:nvSpPr>
        <dsp:cNvPr id="0" name=""/>
        <dsp:cNvSpPr/>
      </dsp:nvSpPr>
      <dsp:spPr>
        <a:xfrm rot="10800000">
          <a:off x="1647787" y="1929308"/>
          <a:ext cx="5067300" cy="1485751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55175" tIns="72390" rIns="135128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kern="1200" dirty="0">
              <a:solidFill>
                <a:schemeClr val="tx1"/>
              </a:solidFill>
            </a:rPr>
            <a:t>Crescimento da matrícula, em classes comuns, de alunos com deficiência, transtornos globais do desenvolvimento e altas habilidades ou superdotação.</a:t>
          </a:r>
          <a:endParaRPr lang="pt-BR" sz="1900" kern="1200" dirty="0"/>
        </a:p>
      </dsp:txBody>
      <dsp:txXfrm rot="10800000">
        <a:off x="2019225" y="1929308"/>
        <a:ext cx="4695862" cy="1485751"/>
      </dsp:txXfrm>
    </dsp:sp>
    <dsp:sp modelId="{FC670550-6CAE-46C1-A16B-CBE65CBE1044}">
      <dsp:nvSpPr>
        <dsp:cNvPr id="0" name=""/>
        <dsp:cNvSpPr/>
      </dsp:nvSpPr>
      <dsp:spPr>
        <a:xfrm>
          <a:off x="904912" y="1929308"/>
          <a:ext cx="1485751" cy="1485751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EDE068-151C-4D70-9B2F-7C696596AE8C}">
      <dsp:nvSpPr>
        <dsp:cNvPr id="0" name=""/>
        <dsp:cNvSpPr/>
      </dsp:nvSpPr>
      <dsp:spPr>
        <a:xfrm rot="10800000">
          <a:off x="1647787" y="3858567"/>
          <a:ext cx="5067300" cy="1485751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55175" tIns="72390" rIns="135128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kern="1200" dirty="0">
              <a:solidFill>
                <a:schemeClr val="tx1"/>
              </a:solidFill>
            </a:rPr>
            <a:t>Decréscimo do número de matrículas 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kern="1200" dirty="0">
              <a:solidFill>
                <a:schemeClr val="tx1"/>
              </a:solidFill>
            </a:rPr>
            <a:t>desde os anos iniciais do Ensino 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kern="1200" dirty="0">
              <a:solidFill>
                <a:schemeClr val="tx1"/>
              </a:solidFill>
            </a:rPr>
            <a:t>Fundamental até o Ensino Médio</a:t>
          </a:r>
          <a:endParaRPr lang="pt-BR" sz="1900" kern="1200" dirty="0"/>
        </a:p>
      </dsp:txBody>
      <dsp:txXfrm rot="10800000">
        <a:off x="2019225" y="3858567"/>
        <a:ext cx="4695862" cy="1485751"/>
      </dsp:txXfrm>
    </dsp:sp>
    <dsp:sp modelId="{FF65DB40-925F-4E7A-9A49-2D98B2A502A6}">
      <dsp:nvSpPr>
        <dsp:cNvPr id="0" name=""/>
        <dsp:cNvSpPr/>
      </dsp:nvSpPr>
      <dsp:spPr>
        <a:xfrm>
          <a:off x="904912" y="3858567"/>
          <a:ext cx="1485751" cy="1485751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3CFBF1-7A81-4805-AC81-16F553817E18}">
      <dsp:nvSpPr>
        <dsp:cNvPr id="0" name=""/>
        <dsp:cNvSpPr/>
      </dsp:nvSpPr>
      <dsp:spPr>
        <a:xfrm>
          <a:off x="0" y="0"/>
          <a:ext cx="8640960" cy="217814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18B0B2-001E-4E66-8001-E8AADFF95144}">
      <dsp:nvSpPr>
        <dsp:cNvPr id="0" name=""/>
        <dsp:cNvSpPr/>
      </dsp:nvSpPr>
      <dsp:spPr>
        <a:xfrm>
          <a:off x="464448" y="120361"/>
          <a:ext cx="2127841" cy="134887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9134ED-98D5-45A3-AE3A-A01CE6A9516B}">
      <dsp:nvSpPr>
        <dsp:cNvPr id="0" name=""/>
        <dsp:cNvSpPr/>
      </dsp:nvSpPr>
      <dsp:spPr>
        <a:xfrm rot="10800000">
          <a:off x="216027" y="1609074"/>
          <a:ext cx="2538282" cy="2662171"/>
        </a:xfrm>
        <a:prstGeom prst="round2SameRect">
          <a:avLst>
            <a:gd name="adj1" fmla="val 10500"/>
            <a:gd name="adj2" fmla="val 0"/>
          </a:avLst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>
              <a:solidFill>
                <a:schemeClr val="tx1"/>
              </a:solidFill>
            </a:rPr>
            <a:t>O planejamento da política de Educação Especial na Perspectiva da Educação inclusiva atende aos objetivos e resultados propostos nas estratégias governamentais?</a:t>
          </a:r>
          <a:endParaRPr lang="pt-BR" sz="1800" kern="1200" dirty="0"/>
        </a:p>
      </dsp:txBody>
      <dsp:txXfrm rot="10800000">
        <a:off x="294088" y="1609074"/>
        <a:ext cx="2382160" cy="2584110"/>
      </dsp:txXfrm>
    </dsp:sp>
    <dsp:sp modelId="{B4844E67-63CB-4F4C-A7FC-B05431899E28}">
      <dsp:nvSpPr>
        <dsp:cNvPr id="0" name=""/>
        <dsp:cNvSpPr/>
      </dsp:nvSpPr>
      <dsp:spPr>
        <a:xfrm>
          <a:off x="3240364" y="120361"/>
          <a:ext cx="2160230" cy="134887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4000" b="-1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1F24D0-F508-4B85-BB50-7CA6E3753B9A}">
      <dsp:nvSpPr>
        <dsp:cNvPr id="0" name=""/>
        <dsp:cNvSpPr/>
      </dsp:nvSpPr>
      <dsp:spPr>
        <a:xfrm rot="10800000">
          <a:off x="3051339" y="1674084"/>
          <a:ext cx="2538282" cy="2662171"/>
        </a:xfrm>
        <a:prstGeom prst="round2SameRect">
          <a:avLst>
            <a:gd name="adj1" fmla="val 10500"/>
            <a:gd name="adj2" fmla="val 0"/>
          </a:avLst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>
              <a:solidFill>
                <a:schemeClr val="tx1"/>
              </a:solidFill>
            </a:rPr>
            <a:t>Os recursos humanos e pedagógicos disponibilizados pela Seduce proporcionam condições de aprendizagem e de permanência aos alunos com necessidades educacionais especiais nas escolas estaduais?</a:t>
          </a:r>
          <a:endParaRPr lang="pt-BR" sz="1600" kern="1200" dirty="0"/>
        </a:p>
      </dsp:txBody>
      <dsp:txXfrm rot="10800000">
        <a:off x="3129400" y="1674084"/>
        <a:ext cx="2382160" cy="2584110"/>
      </dsp:txXfrm>
    </dsp:sp>
    <dsp:sp modelId="{3F416907-F20D-4E20-87AD-F94A9C66802F}">
      <dsp:nvSpPr>
        <dsp:cNvPr id="0" name=""/>
        <dsp:cNvSpPr/>
      </dsp:nvSpPr>
      <dsp:spPr>
        <a:xfrm>
          <a:off x="6088279" y="136885"/>
          <a:ext cx="2048622" cy="131582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D068D8-3E55-474D-A431-D88670FD3D78}">
      <dsp:nvSpPr>
        <dsp:cNvPr id="0" name=""/>
        <dsp:cNvSpPr/>
      </dsp:nvSpPr>
      <dsp:spPr>
        <a:xfrm rot="10800000">
          <a:off x="5843449" y="1674084"/>
          <a:ext cx="2538282" cy="2662171"/>
        </a:xfrm>
        <a:prstGeom prst="round2SameRect">
          <a:avLst>
            <a:gd name="adj1" fmla="val 10500"/>
            <a:gd name="adj2" fmla="val 0"/>
          </a:avLst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dirty="0">
              <a:solidFill>
                <a:schemeClr val="tx1"/>
              </a:solidFill>
            </a:rPr>
            <a:t>Em que medida a Seduce está estruturada para promover acessibilidade física nas unidades escolares, de forma a assegurar a inclusão de alunos com necessidades especiais na rede de ensino pública estadual?</a:t>
          </a:r>
          <a:endParaRPr lang="pt-BR" sz="1700" kern="1200" dirty="0"/>
        </a:p>
      </dsp:txBody>
      <dsp:txXfrm rot="10800000">
        <a:off x="5921510" y="1674084"/>
        <a:ext cx="2382160" cy="25841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0071F3-5AF5-45C9-B2D7-8EE095E7015B}" type="datetimeFigureOut">
              <a:rPr lang="pt-BR" smtClean="0"/>
              <a:t>06/11/2018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80BDCB-B98A-4A8A-B509-817CEDA837A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6213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80BDCB-B98A-4A8A-B509-817CEDA837AE}" type="slidenum">
              <a:rPr lang="pt-BR" smtClean="0"/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8378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2CEE3-A415-46A3-89B1-8D143A4CCC06}" type="datetimeFigureOut">
              <a:rPr lang="pt-BR" smtClean="0"/>
              <a:t>06/11/2018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F2D02-2F7A-4B76-A02F-8FD0DC05309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9373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2CEE3-A415-46A3-89B1-8D143A4CCC06}" type="datetimeFigureOut">
              <a:rPr lang="pt-BR" smtClean="0"/>
              <a:t>06/11/2018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F2D02-2F7A-4B76-A02F-8FD0DC05309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13640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2CEE3-A415-46A3-89B1-8D143A4CCC06}" type="datetimeFigureOut">
              <a:rPr lang="pt-BR" smtClean="0"/>
              <a:t>06/11/2018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F2D02-2F7A-4B76-A02F-8FD0DC05309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7105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2CEE3-A415-46A3-89B1-8D143A4CCC06}" type="datetimeFigureOut">
              <a:rPr lang="pt-BR" smtClean="0"/>
              <a:t>06/11/2018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F2D02-2F7A-4B76-A02F-8FD0DC05309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7497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2CEE3-A415-46A3-89B1-8D143A4CCC06}" type="datetimeFigureOut">
              <a:rPr lang="pt-BR" smtClean="0"/>
              <a:t>06/11/2018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F2D02-2F7A-4B76-A02F-8FD0DC05309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9625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2CEE3-A415-46A3-89B1-8D143A4CCC06}" type="datetimeFigureOut">
              <a:rPr lang="pt-BR" smtClean="0"/>
              <a:t>06/11/2018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F2D02-2F7A-4B76-A02F-8FD0DC05309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2399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2CEE3-A415-46A3-89B1-8D143A4CCC06}" type="datetimeFigureOut">
              <a:rPr lang="pt-BR" smtClean="0"/>
              <a:t>06/11/2018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F2D02-2F7A-4B76-A02F-8FD0DC05309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1956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2CEE3-A415-46A3-89B1-8D143A4CCC06}" type="datetimeFigureOut">
              <a:rPr lang="pt-BR" smtClean="0"/>
              <a:t>06/11/2018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F2D02-2F7A-4B76-A02F-8FD0DC05309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556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2CEE3-A415-46A3-89B1-8D143A4CCC06}" type="datetimeFigureOut">
              <a:rPr lang="pt-BR" smtClean="0"/>
              <a:t>06/11/2018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F2D02-2F7A-4B76-A02F-8FD0DC05309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6125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2CEE3-A415-46A3-89B1-8D143A4CCC06}" type="datetimeFigureOut">
              <a:rPr lang="pt-BR" smtClean="0"/>
              <a:t>06/11/2018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F2D02-2F7A-4B76-A02F-8FD0DC05309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4736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2CEE3-A415-46A3-89B1-8D143A4CCC06}" type="datetimeFigureOut">
              <a:rPr lang="pt-BR" smtClean="0"/>
              <a:t>06/11/2018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F2D02-2F7A-4B76-A02F-8FD0DC05309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8256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D2CEE3-A415-46A3-89B1-8D143A4CCC06}" type="datetimeFigureOut">
              <a:rPr lang="pt-BR" smtClean="0"/>
              <a:t>06/11/2018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FF2D02-2F7A-4B76-A02F-8FD0DC05309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2619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1000" r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843808" y="1412776"/>
            <a:ext cx="6321896" cy="1470025"/>
          </a:xfrm>
        </p:spPr>
        <p:txBody>
          <a:bodyPr>
            <a:normAutofit fontScale="90000"/>
          </a:bodyPr>
          <a:lstStyle/>
          <a:p>
            <a:r>
              <a:rPr lang="pt-BR" dirty="0"/>
              <a:t>TRABALHOS DE FISCALIZAÇÃO TCE/GO - PLANO ESTADUAL DE EDUCAÇÃO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404048" y="6237312"/>
            <a:ext cx="4352528" cy="583480"/>
          </a:xfrm>
        </p:spPr>
        <p:txBody>
          <a:bodyPr>
            <a:normAutofit fontScale="70000" lnSpcReduction="20000"/>
          </a:bodyPr>
          <a:lstStyle/>
          <a:p>
            <a:r>
              <a:rPr lang="pt-BR" sz="1600" dirty="0">
                <a:solidFill>
                  <a:schemeClr val="tx1"/>
                </a:solidFill>
              </a:rPr>
              <a:t>Ana Ribeiro </a:t>
            </a:r>
            <a:r>
              <a:rPr lang="pt-BR" sz="1600" dirty="0" err="1">
                <a:solidFill>
                  <a:schemeClr val="tx1"/>
                </a:solidFill>
              </a:rPr>
              <a:t>Danin</a:t>
            </a:r>
            <a:r>
              <a:rPr lang="pt-BR" sz="1600" dirty="0">
                <a:solidFill>
                  <a:schemeClr val="tx1"/>
                </a:solidFill>
              </a:rPr>
              <a:t> </a:t>
            </a:r>
            <a:r>
              <a:rPr lang="pt-BR" sz="1600" dirty="0" smtClean="0">
                <a:solidFill>
                  <a:schemeClr val="tx1"/>
                </a:solidFill>
              </a:rPr>
              <a:t>Santiago</a:t>
            </a:r>
          </a:p>
          <a:p>
            <a:r>
              <a:rPr lang="en-US" sz="1600" dirty="0" err="1" smtClean="0">
                <a:solidFill>
                  <a:schemeClr val="tx1"/>
                </a:solidFill>
              </a:rPr>
              <a:t>Assessora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Supervisora</a:t>
            </a:r>
            <a:endParaRPr lang="pt-BR" sz="1600" dirty="0">
              <a:solidFill>
                <a:schemeClr val="tx1"/>
              </a:solidFill>
            </a:endParaRPr>
          </a:p>
          <a:p>
            <a:r>
              <a:rPr lang="pt-BR" sz="1600" dirty="0">
                <a:solidFill>
                  <a:schemeClr val="tx1"/>
                </a:solidFill>
              </a:rPr>
              <a:t>Gerência de Fiscalização – Área I</a:t>
            </a:r>
          </a:p>
        </p:txBody>
      </p:sp>
    </p:spTree>
    <p:extLst>
      <p:ext uri="{BB962C8B-B14F-4D97-AF65-F5344CB8AC3E}">
        <p14:creationId xmlns:p14="http://schemas.microsoft.com/office/powerpoint/2010/main" val="230692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462EC913-2070-41DF-B8C9-475E71B88ED3}"/>
              </a:ext>
            </a:extLst>
          </p:cNvPr>
          <p:cNvSpPr txBox="1">
            <a:spLocks/>
          </p:cNvSpPr>
          <p:nvPr/>
        </p:nvSpPr>
        <p:spPr>
          <a:xfrm>
            <a:off x="323528" y="980728"/>
            <a:ext cx="8712968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 dirty="0">
                <a:solidFill>
                  <a:srgbClr val="0070C0"/>
                </a:solidFill>
              </a:rPr>
              <a:t>ACOMPANHAMENTO – Plano Estadual de Educação - Relatório nº 1/2017</a:t>
            </a:r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id="{3E5D8CC8-6704-4685-81AB-6FBFEA558677}"/>
              </a:ext>
            </a:extLst>
          </p:cNvPr>
          <p:cNvSpPr txBox="1">
            <a:spLocks/>
          </p:cNvSpPr>
          <p:nvPr/>
        </p:nvSpPr>
        <p:spPr>
          <a:xfrm>
            <a:off x="541784" y="2420888"/>
            <a:ext cx="8494712" cy="3888432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pt-BR" b="1" u="sng" dirty="0">
                <a:solidFill>
                  <a:schemeClr val="accent1">
                    <a:lumMod val="75000"/>
                  </a:schemeClr>
                </a:solidFill>
              </a:rPr>
              <a:t>Objetivo</a:t>
            </a:r>
            <a:r>
              <a:rPr lang="pt-BR" u="sng" dirty="0">
                <a:solidFill>
                  <a:schemeClr val="accent1">
                    <a:lumMod val="75000"/>
                  </a:schemeClr>
                </a:solidFill>
              </a:rPr>
              <a:t>: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pt-BR" dirty="0"/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pt-BR" dirty="0"/>
              <a:t>Realizar o Acompanhamento do Plano Estadual de Educação.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pt-BR" dirty="0"/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pt-BR" dirty="0"/>
              <a:t>Verificar em que medida a estrutura de governança da Seduce propiciou a integralidade da execução do PEE e de que forma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pt-BR" dirty="0"/>
              <a:t>ocorreu a avaliação e monitoramento de suas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pt-BR" dirty="0"/>
              <a:t>metas e estratégias durante o período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pt-BR" dirty="0"/>
              <a:t>avaliado (2015-2016).</a:t>
            </a:r>
          </a:p>
          <a:p>
            <a:pPr marL="0" indent="0" algn="just">
              <a:buNone/>
            </a:pPr>
            <a:endParaRPr lang="pt-BR" dirty="0"/>
          </a:p>
          <a:p>
            <a:pPr marL="457200" indent="-457200" algn="just">
              <a:buFontTx/>
              <a:buChar char="-"/>
            </a:pPr>
            <a:endParaRPr lang="pt-BR"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6640BB51-401D-476A-9B23-818E9A696A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645" y="4797152"/>
            <a:ext cx="2185748" cy="2060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607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2">
            <a:extLst>
              <a:ext uri="{FF2B5EF4-FFF2-40B4-BE49-F238E27FC236}">
                <a16:creationId xmlns:a16="http://schemas.microsoft.com/office/drawing/2014/main" id="{A5977945-5B18-4604-A6F1-9F8BA0590284}"/>
              </a:ext>
            </a:extLst>
          </p:cNvPr>
          <p:cNvSpPr txBox="1">
            <a:spLocks/>
          </p:cNvSpPr>
          <p:nvPr/>
        </p:nvSpPr>
        <p:spPr>
          <a:xfrm>
            <a:off x="323528" y="2636912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pt-BR" b="1" u="sng" dirty="0">
                <a:solidFill>
                  <a:schemeClr val="accent1">
                    <a:lumMod val="75000"/>
                  </a:schemeClr>
                </a:solidFill>
              </a:rPr>
              <a:t>Achados</a:t>
            </a:r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: 1. Não Implementação dos mecanismos e práticas de governança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pt-BR" dirty="0"/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pt-BR" dirty="0"/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pt-BR" dirty="0"/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pt-BR" dirty="0"/>
          </a:p>
          <a:p>
            <a:pPr marL="0" indent="0" algn="just">
              <a:buNone/>
            </a:pPr>
            <a:endParaRPr lang="pt-BR" dirty="0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E387695C-192B-40FF-8644-CB67D1520C47}"/>
              </a:ext>
            </a:extLst>
          </p:cNvPr>
          <p:cNvSpPr txBox="1">
            <a:spLocks/>
          </p:cNvSpPr>
          <p:nvPr/>
        </p:nvSpPr>
        <p:spPr>
          <a:xfrm>
            <a:off x="323528" y="980728"/>
            <a:ext cx="8712968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 dirty="0">
                <a:solidFill>
                  <a:srgbClr val="0070C0"/>
                </a:solidFill>
              </a:rPr>
              <a:t>ACOMPANHAMENTO – Plano Estadual de Educação - Relatório nº 1/2017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9AC6AA75-AFAE-4C68-AA00-4A85EF1F36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94055537"/>
              </p:ext>
            </p:extLst>
          </p:nvPr>
        </p:nvGraphicFramePr>
        <p:xfrm>
          <a:off x="815752" y="2825163"/>
          <a:ext cx="772852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17461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2">
            <a:extLst>
              <a:ext uri="{FF2B5EF4-FFF2-40B4-BE49-F238E27FC236}">
                <a16:creationId xmlns:a16="http://schemas.microsoft.com/office/drawing/2014/main" id="{7E265280-66D1-49E5-AB27-D0CDFED2A770}"/>
              </a:ext>
            </a:extLst>
          </p:cNvPr>
          <p:cNvSpPr txBox="1">
            <a:spLocks/>
          </p:cNvSpPr>
          <p:nvPr/>
        </p:nvSpPr>
        <p:spPr>
          <a:xfrm>
            <a:off x="215516" y="2241496"/>
            <a:ext cx="8712968" cy="59961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pt-BR" sz="2300" b="1" u="sng" dirty="0">
                <a:solidFill>
                  <a:schemeClr val="accent1">
                    <a:lumMod val="75000"/>
                  </a:schemeClr>
                </a:solidFill>
              </a:rPr>
              <a:t>Achados</a:t>
            </a:r>
            <a:r>
              <a:rPr lang="pt-BR" sz="2300" dirty="0">
                <a:solidFill>
                  <a:schemeClr val="accent1">
                    <a:lumMod val="75000"/>
                  </a:schemeClr>
                </a:solidFill>
              </a:rPr>
              <a:t>: 1. Não Implementação dos mecanismos e práticas de governança </a:t>
            </a:r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101BC6CE-A084-437F-86D3-9EAB515EFD8C}"/>
              </a:ext>
            </a:extLst>
          </p:cNvPr>
          <p:cNvSpPr txBox="1">
            <a:spLocks/>
          </p:cNvSpPr>
          <p:nvPr/>
        </p:nvSpPr>
        <p:spPr>
          <a:xfrm>
            <a:off x="608614" y="3068659"/>
            <a:ext cx="2883656" cy="918511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pt-BR" sz="2400" dirty="0"/>
              <a:t>Inexistência de Regulamento / Regimento Interno da Secretaria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pt-BR" sz="2400" dirty="0"/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pt-BR" sz="2400" dirty="0"/>
          </a:p>
        </p:txBody>
      </p:sp>
      <p:sp>
        <p:nvSpPr>
          <p:cNvPr id="8" name="Subtítulo 2">
            <a:extLst>
              <a:ext uri="{FF2B5EF4-FFF2-40B4-BE49-F238E27FC236}">
                <a16:creationId xmlns:a16="http://schemas.microsoft.com/office/drawing/2014/main" id="{DEBB8642-1182-4412-84F5-4C79A97B39A8}"/>
              </a:ext>
            </a:extLst>
          </p:cNvPr>
          <p:cNvSpPr txBox="1">
            <a:spLocks/>
          </p:cNvSpPr>
          <p:nvPr/>
        </p:nvSpPr>
        <p:spPr>
          <a:xfrm>
            <a:off x="4815662" y="4214442"/>
            <a:ext cx="3855374" cy="1056172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pt-BR" dirty="0"/>
              <a:t>Não foi possível identificar se há e quais são as estratégias estabelecidas para sua execução (inexistência de Plano de Ação para execução do PEE)</a:t>
            </a:r>
            <a:endParaRPr lang="pt-BR" sz="2400" dirty="0"/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pt-BR" sz="2400" dirty="0"/>
          </a:p>
        </p:txBody>
      </p:sp>
      <p:sp>
        <p:nvSpPr>
          <p:cNvPr id="9" name="Subtítulo 2">
            <a:extLst>
              <a:ext uri="{FF2B5EF4-FFF2-40B4-BE49-F238E27FC236}">
                <a16:creationId xmlns:a16="http://schemas.microsoft.com/office/drawing/2014/main" id="{64515C86-9B68-4B37-8AAB-F8A44CCEE8DB}"/>
              </a:ext>
            </a:extLst>
          </p:cNvPr>
          <p:cNvSpPr txBox="1">
            <a:spLocks/>
          </p:cNvSpPr>
          <p:nvPr/>
        </p:nvSpPr>
        <p:spPr>
          <a:xfrm>
            <a:off x="4932040" y="3185523"/>
            <a:ext cx="3492388" cy="82324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pt-BR" sz="2400" dirty="0"/>
              <a:t>Inexistência de Sistematização acerca do processo de execução do PEE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pt-BR" sz="2400" dirty="0"/>
          </a:p>
        </p:txBody>
      </p:sp>
      <p:sp>
        <p:nvSpPr>
          <p:cNvPr id="10" name="Subtítulo 2">
            <a:extLst>
              <a:ext uri="{FF2B5EF4-FFF2-40B4-BE49-F238E27FC236}">
                <a16:creationId xmlns:a16="http://schemas.microsoft.com/office/drawing/2014/main" id="{3DA52246-1A0C-483B-9FBF-F2A08FA3D54A}"/>
              </a:ext>
            </a:extLst>
          </p:cNvPr>
          <p:cNvSpPr txBox="1">
            <a:spLocks/>
          </p:cNvSpPr>
          <p:nvPr/>
        </p:nvSpPr>
        <p:spPr>
          <a:xfrm>
            <a:off x="608614" y="4197688"/>
            <a:ext cx="2995039" cy="1056172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pt-BR" dirty="0"/>
              <a:t>Os processos, papéis e responsabilidades não foram definidos de forma clara e transparente</a:t>
            </a:r>
            <a:endParaRPr lang="pt-BR" sz="2400" dirty="0"/>
          </a:p>
        </p:txBody>
      </p:sp>
      <p:sp>
        <p:nvSpPr>
          <p:cNvPr id="11" name="Subtítulo 2">
            <a:extLst>
              <a:ext uri="{FF2B5EF4-FFF2-40B4-BE49-F238E27FC236}">
                <a16:creationId xmlns:a16="http://schemas.microsoft.com/office/drawing/2014/main" id="{2288DA77-C1E4-4DE1-9C06-008F933598E6}"/>
              </a:ext>
            </a:extLst>
          </p:cNvPr>
          <p:cNvSpPr txBox="1">
            <a:spLocks/>
          </p:cNvSpPr>
          <p:nvPr/>
        </p:nvSpPr>
        <p:spPr>
          <a:xfrm>
            <a:off x="592844" y="5395167"/>
            <a:ext cx="8443652" cy="16252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pt-BR" sz="1800" dirty="0"/>
              <a:t>Não foi possível identificar se há e quais são  as políticas adotadas pela Seduce com a  finalidade de mitigar as falhas identificadas durante sua fase de execução (instituição recente da Comissão).</a:t>
            </a:r>
            <a:endParaRPr lang="pt-BR" sz="1400" dirty="0"/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3284EEFB-0D95-4873-8ECE-28BBDEA91E56}"/>
              </a:ext>
            </a:extLst>
          </p:cNvPr>
          <p:cNvSpPr txBox="1">
            <a:spLocks/>
          </p:cNvSpPr>
          <p:nvPr/>
        </p:nvSpPr>
        <p:spPr>
          <a:xfrm>
            <a:off x="107504" y="1056330"/>
            <a:ext cx="9036496" cy="8164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000" b="1" dirty="0">
                <a:solidFill>
                  <a:srgbClr val="0070C0"/>
                </a:solidFill>
              </a:rPr>
              <a:t>ACOMPANHAMENTO – Plano Estadual de Educação - Relatório nº 1/2017</a:t>
            </a:r>
          </a:p>
        </p:txBody>
      </p:sp>
    </p:spTree>
    <p:extLst>
      <p:ext uri="{BB962C8B-B14F-4D97-AF65-F5344CB8AC3E}">
        <p14:creationId xmlns:p14="http://schemas.microsoft.com/office/powerpoint/2010/main" val="3010493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98B506E3-9886-46C9-B9F4-737BCE9F3F03}"/>
              </a:ext>
            </a:extLst>
          </p:cNvPr>
          <p:cNvSpPr txBox="1">
            <a:spLocks/>
          </p:cNvSpPr>
          <p:nvPr/>
        </p:nvSpPr>
        <p:spPr>
          <a:xfrm>
            <a:off x="107504" y="1172390"/>
            <a:ext cx="9036496" cy="8164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b="1" dirty="0">
                <a:solidFill>
                  <a:srgbClr val="0070C0"/>
                </a:solidFill>
              </a:rPr>
              <a:t>ACOMPANHAMENTO – Plano Estadual de Educação - Relatório nº 1/2017</a:t>
            </a:r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id="{6832BAA0-38E3-4ACB-A748-CE27D480224D}"/>
              </a:ext>
            </a:extLst>
          </p:cNvPr>
          <p:cNvSpPr txBox="1">
            <a:spLocks/>
          </p:cNvSpPr>
          <p:nvPr/>
        </p:nvSpPr>
        <p:spPr>
          <a:xfrm>
            <a:off x="323528" y="2241496"/>
            <a:ext cx="8712968" cy="41398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pt-BR" sz="2400" b="1" dirty="0">
                <a:solidFill>
                  <a:schemeClr val="accent1">
                    <a:lumMod val="75000"/>
                  </a:schemeClr>
                </a:solidFill>
              </a:rPr>
              <a:t>- </a:t>
            </a:r>
            <a:r>
              <a:rPr lang="pt-BR" sz="2400" b="1" u="sng" dirty="0">
                <a:solidFill>
                  <a:schemeClr val="accent1">
                    <a:lumMod val="75000"/>
                  </a:schemeClr>
                </a:solidFill>
              </a:rPr>
              <a:t>Achados: 2. Ausência de monitoramento da execução do Plano Estadual de Educação por parte das instâncias responsáveis.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pt-BR" sz="2400" dirty="0"/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pt-BR" sz="2400" dirty="0"/>
              <a:t>Instituição da Comissão de Monitoramento e Avaliação do Plano Estadual de Educação posterior ao início do Acompanhamento.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pt-BR" sz="2400" dirty="0"/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pt-BR" sz="2400" dirty="0"/>
              <a:t>Não definição de metodologia a ser utilizada para o monitoramento do PEE. </a:t>
            </a:r>
          </a:p>
        </p:txBody>
      </p:sp>
    </p:spTree>
    <p:extLst>
      <p:ext uri="{BB962C8B-B14F-4D97-AF65-F5344CB8AC3E}">
        <p14:creationId xmlns:p14="http://schemas.microsoft.com/office/powerpoint/2010/main" val="2333733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2">
            <a:extLst>
              <a:ext uri="{FF2B5EF4-FFF2-40B4-BE49-F238E27FC236}">
                <a16:creationId xmlns:a16="http://schemas.microsoft.com/office/drawing/2014/main" id="{A5977945-5B18-4604-A6F1-9F8BA0590284}"/>
              </a:ext>
            </a:extLst>
          </p:cNvPr>
          <p:cNvSpPr txBox="1">
            <a:spLocks/>
          </p:cNvSpPr>
          <p:nvPr/>
        </p:nvSpPr>
        <p:spPr>
          <a:xfrm>
            <a:off x="541784" y="2420888"/>
            <a:ext cx="8494712" cy="38884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b="1" u="sng" dirty="0">
                <a:solidFill>
                  <a:schemeClr val="accent1">
                    <a:lumMod val="75000"/>
                  </a:schemeClr>
                </a:solidFill>
              </a:rPr>
              <a:t>- </a:t>
            </a:r>
            <a:r>
              <a:rPr lang="pt-BR" b="1" u="sng" dirty="0" smtClean="0">
                <a:solidFill>
                  <a:schemeClr val="accent1">
                    <a:lumMod val="75000"/>
                  </a:schemeClr>
                </a:solidFill>
              </a:rPr>
              <a:t>Encaminhamento:</a:t>
            </a:r>
            <a:r>
              <a:rPr lang="pt-BR" dirty="0" smtClean="0"/>
              <a:t> </a:t>
            </a:r>
            <a:endParaRPr lang="pt-BR" dirty="0"/>
          </a:p>
          <a:p>
            <a:pPr marL="0" indent="0" algn="just">
              <a:buNone/>
            </a:pPr>
            <a:endParaRPr lang="pt-BR" sz="2400" dirty="0" smtClean="0"/>
          </a:p>
          <a:p>
            <a:pPr marL="0" indent="0" algn="just">
              <a:buNone/>
            </a:pPr>
            <a:r>
              <a:rPr lang="pt-BR" sz="2400" dirty="0" smtClean="0"/>
              <a:t>- Elaboração </a:t>
            </a:r>
            <a:r>
              <a:rPr lang="pt-BR" sz="2400" dirty="0"/>
              <a:t>de Plano de Ação acerca da execução do Plano Estadual de </a:t>
            </a:r>
            <a:r>
              <a:rPr lang="pt-BR" sz="2400" dirty="0" smtClean="0"/>
              <a:t>Educação.</a:t>
            </a:r>
          </a:p>
          <a:p>
            <a:pPr marL="0" indent="0" algn="just">
              <a:buNone/>
            </a:pPr>
            <a:r>
              <a:rPr lang="pt-BR" sz="2400" dirty="0" smtClean="0"/>
              <a:t>- Divulgação </a:t>
            </a:r>
            <a:r>
              <a:rPr lang="pt-BR" sz="2400" dirty="0"/>
              <a:t>dos resultados provenientes do monitoramento e avaliações do </a:t>
            </a:r>
            <a:r>
              <a:rPr lang="pt-BR" sz="2400" dirty="0" smtClean="0"/>
              <a:t>PEE.</a:t>
            </a:r>
          </a:p>
          <a:p>
            <a:pPr marL="0" indent="0" algn="just">
              <a:buNone/>
            </a:pPr>
            <a:r>
              <a:rPr lang="pt-BR" sz="2400" dirty="0" smtClean="0"/>
              <a:t>- Elaboração </a:t>
            </a:r>
            <a:r>
              <a:rPr lang="pt-BR" sz="2400" dirty="0"/>
              <a:t>de Plano de Ação no qual seja definido como se dará o processo de avaliação e monitoramento do PEE ao longo dos 10 </a:t>
            </a:r>
            <a:r>
              <a:rPr lang="pt-BR" sz="2400" dirty="0" smtClean="0"/>
              <a:t>anos.</a:t>
            </a:r>
            <a:endParaRPr lang="pt-BR" sz="2400" dirty="0">
              <a:effectLst/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98B506E3-9886-46C9-B9F4-737BCE9F3F03}"/>
              </a:ext>
            </a:extLst>
          </p:cNvPr>
          <p:cNvSpPr txBox="1">
            <a:spLocks/>
          </p:cNvSpPr>
          <p:nvPr/>
        </p:nvSpPr>
        <p:spPr>
          <a:xfrm>
            <a:off x="107504" y="1268760"/>
            <a:ext cx="9036496" cy="8164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b="1" dirty="0">
                <a:solidFill>
                  <a:srgbClr val="0070C0"/>
                </a:solidFill>
              </a:rPr>
              <a:t>ACOMPANHAMENTO – Plano Estadual de Educação - Relatório nº 1/2017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631AB8C4-6E93-489B-92DE-225D90E658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116632"/>
            <a:ext cx="3429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092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95536" y="1988840"/>
            <a:ext cx="8748464" cy="4752528"/>
          </a:xfrm>
        </p:spPr>
        <p:txBody>
          <a:bodyPr>
            <a:normAutofit fontScale="55000" lnSpcReduction="20000"/>
          </a:bodyPr>
          <a:lstStyle/>
          <a:p>
            <a:pPr algn="just">
              <a:spcBef>
                <a:spcPts val="0"/>
              </a:spcBef>
            </a:pPr>
            <a:r>
              <a:rPr lang="pt-BR" sz="3600" b="1" dirty="0">
                <a:solidFill>
                  <a:schemeClr val="accent1">
                    <a:lumMod val="75000"/>
                  </a:schemeClr>
                </a:solidFill>
              </a:rPr>
              <a:t>- </a:t>
            </a:r>
            <a:r>
              <a:rPr lang="pt-BR" sz="3600" b="1" u="sng" dirty="0">
                <a:solidFill>
                  <a:schemeClr val="accent1">
                    <a:lumMod val="75000"/>
                  </a:schemeClr>
                </a:solidFill>
              </a:rPr>
              <a:t>Objetivos:</a:t>
            </a:r>
            <a:endParaRPr lang="pt-BR" sz="3600" u="sng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pt-BR" sz="4200" dirty="0">
              <a:solidFill>
                <a:schemeClr val="tx1"/>
              </a:solidFill>
            </a:endParaRPr>
          </a:p>
          <a:p>
            <a:pPr algn="just"/>
            <a:r>
              <a:rPr lang="pt-BR" sz="4200" dirty="0">
                <a:solidFill>
                  <a:schemeClr val="tx1"/>
                </a:solidFill>
              </a:rPr>
              <a:t>Realizar o monitoramento do grau de implementação das recomendações propostas no Relatório de Auditoria Operacional Coordenada nº 001/2013.</a:t>
            </a:r>
          </a:p>
          <a:p>
            <a:pPr algn="just"/>
            <a:endParaRPr lang="pt-BR" sz="4200" dirty="0">
              <a:solidFill>
                <a:schemeClr val="tx1"/>
              </a:solidFill>
            </a:endParaRPr>
          </a:p>
          <a:p>
            <a:pPr algn="just"/>
            <a:r>
              <a:rPr lang="pt-BR" sz="4200" dirty="0">
                <a:solidFill>
                  <a:schemeClr val="tx1"/>
                </a:solidFill>
              </a:rPr>
              <a:t>Avaliar as ações realizadas para o cumprimento da Meta 5 do PEE, contemplando os eixos de acesso e dimensionamento da oferta de vagas; evasão, abandono e busca ativa; acompanhamento do aluno; política para atendimento a escolas com menor rendimento; e nível de maturação dos arranjos institucionais abordados no texto da Lei 13.005/2014 (art. 7º a 11º). </a:t>
            </a:r>
          </a:p>
          <a:p>
            <a:pPr algn="just"/>
            <a:r>
              <a:rPr lang="pt-BR" dirty="0"/>
              <a:t> </a:t>
            </a:r>
          </a:p>
          <a:p>
            <a:pPr algn="just"/>
            <a:endParaRPr lang="pt-BR" dirty="0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0C1F5BFB-622C-438D-A134-095EBD63540F}"/>
              </a:ext>
            </a:extLst>
          </p:cNvPr>
          <p:cNvSpPr txBox="1">
            <a:spLocks/>
          </p:cNvSpPr>
          <p:nvPr/>
        </p:nvSpPr>
        <p:spPr>
          <a:xfrm>
            <a:off x="419767" y="1124744"/>
            <a:ext cx="85867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b="1" dirty="0">
                <a:solidFill>
                  <a:srgbClr val="0070C0"/>
                </a:solidFill>
              </a:rPr>
              <a:t>MONITORAMENTO DE AOP ENSINO MÉDIO - Relatório nº 3/2017</a:t>
            </a:r>
          </a:p>
        </p:txBody>
      </p:sp>
    </p:spTree>
    <p:extLst>
      <p:ext uri="{BB962C8B-B14F-4D97-AF65-F5344CB8AC3E}">
        <p14:creationId xmlns:p14="http://schemas.microsoft.com/office/powerpoint/2010/main" val="794103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95536" y="1700808"/>
            <a:ext cx="8748464" cy="5040560"/>
          </a:xfrm>
        </p:spPr>
        <p:txBody>
          <a:bodyPr>
            <a:normAutofit/>
          </a:bodyPr>
          <a:lstStyle/>
          <a:p>
            <a:endParaRPr lang="pt-BR" sz="4200" dirty="0">
              <a:solidFill>
                <a:schemeClr val="tx1"/>
              </a:solidFill>
            </a:endParaRPr>
          </a:p>
          <a:p>
            <a:r>
              <a:rPr lang="pt-BR" sz="2800" dirty="0">
                <a:solidFill>
                  <a:schemeClr val="tx1"/>
                </a:solidFill>
              </a:rPr>
              <a:t>Meta 5 - Universalizar, no prazo de 5 anos, o atendimento escolar para toda a população de 15 a 17 anos e elevar até o final da vigência deste Plano, a taxa líquida de matrícula do Ensino Médio para 85%</a:t>
            </a:r>
            <a:endParaRPr lang="pt-BR" dirty="0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0C1F5BFB-622C-438D-A134-095EBD63540F}"/>
              </a:ext>
            </a:extLst>
          </p:cNvPr>
          <p:cNvSpPr txBox="1">
            <a:spLocks/>
          </p:cNvSpPr>
          <p:nvPr/>
        </p:nvSpPr>
        <p:spPr>
          <a:xfrm>
            <a:off x="419767" y="1268760"/>
            <a:ext cx="85867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b="1" dirty="0">
                <a:solidFill>
                  <a:srgbClr val="0070C0"/>
                </a:solidFill>
              </a:rPr>
              <a:t>MONITORAMENTO DE AOP ENSINO MÉDIO - Relatório nº 3/2017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6096" y="4267398"/>
            <a:ext cx="3678134" cy="2561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701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0C1F5BFB-622C-438D-A134-095EBD63540F}"/>
              </a:ext>
            </a:extLst>
          </p:cNvPr>
          <p:cNvSpPr txBox="1">
            <a:spLocks/>
          </p:cNvSpPr>
          <p:nvPr/>
        </p:nvSpPr>
        <p:spPr>
          <a:xfrm>
            <a:off x="419767" y="1124744"/>
            <a:ext cx="85867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b="1" dirty="0">
                <a:solidFill>
                  <a:srgbClr val="0070C0"/>
                </a:solidFill>
              </a:rPr>
              <a:t>MONITORAMENTO DE AOP ENSINO MÉDIO - Relatório nº 3/2017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869F4F83-31B0-4B1A-9483-6A4AFE93EE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247" y="1700808"/>
            <a:ext cx="4629505" cy="2808312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DA44E30F-1451-4699-AD7C-43E040B61B49}"/>
              </a:ext>
            </a:extLst>
          </p:cNvPr>
          <p:cNvSpPr/>
          <p:nvPr/>
        </p:nvSpPr>
        <p:spPr>
          <a:xfrm>
            <a:off x="264247" y="4509120"/>
            <a:ext cx="37896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Evolução histórica da taxa de atendimento 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BE573C7F-3D21-4FC8-98EF-87EC472BC8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7088" y="4077072"/>
            <a:ext cx="4925793" cy="2780928"/>
          </a:xfrm>
          <a:prstGeom prst="rect">
            <a:avLst/>
          </a:prstGeom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CFBA472E-FEB7-4CE9-B9C3-9872FCBCE68E}"/>
              </a:ext>
            </a:extLst>
          </p:cNvPr>
          <p:cNvSpPr/>
          <p:nvPr/>
        </p:nvSpPr>
        <p:spPr>
          <a:xfrm>
            <a:off x="5283533" y="3754679"/>
            <a:ext cx="39724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Evolução histórica da taxa de matrículas</a:t>
            </a:r>
          </a:p>
        </p:txBody>
      </p:sp>
    </p:spTree>
    <p:extLst>
      <p:ext uri="{BB962C8B-B14F-4D97-AF65-F5344CB8AC3E}">
        <p14:creationId xmlns:p14="http://schemas.microsoft.com/office/powerpoint/2010/main" val="2120673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0C1F5BFB-622C-438D-A134-095EBD63540F}"/>
              </a:ext>
            </a:extLst>
          </p:cNvPr>
          <p:cNvSpPr txBox="1">
            <a:spLocks/>
          </p:cNvSpPr>
          <p:nvPr/>
        </p:nvSpPr>
        <p:spPr>
          <a:xfrm>
            <a:off x="419767" y="1124744"/>
            <a:ext cx="85867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b="1" dirty="0">
                <a:solidFill>
                  <a:srgbClr val="0070C0"/>
                </a:solidFill>
              </a:rPr>
              <a:t>MONITORAMENTO DE AOP ENSINO MÉDIO - Relatório nº 3/2017</a:t>
            </a:r>
          </a:p>
        </p:txBody>
      </p:sp>
      <p:sp>
        <p:nvSpPr>
          <p:cNvPr id="8" name="Subtítulo 2"/>
          <p:cNvSpPr>
            <a:spLocks noGrp="1"/>
          </p:cNvSpPr>
          <p:nvPr>
            <p:ph type="subTitle" idx="1"/>
          </p:nvPr>
        </p:nvSpPr>
        <p:spPr>
          <a:xfrm>
            <a:off x="232156" y="1916832"/>
            <a:ext cx="8892480" cy="4752528"/>
          </a:xfrm>
        </p:spPr>
        <p:txBody>
          <a:bodyPr>
            <a:normAutofit fontScale="77500" lnSpcReduction="20000"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pt-BR" sz="2800" dirty="0">
                <a:solidFill>
                  <a:schemeClr val="tx1"/>
                </a:solidFill>
              </a:rPr>
              <a:t>Estratégias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endParaRPr lang="pt-BR" sz="2800" dirty="0">
              <a:solidFill>
                <a:schemeClr val="tx1"/>
              </a:solidFill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pt-BR" sz="2800" dirty="0">
                <a:solidFill>
                  <a:schemeClr val="tx1"/>
                </a:solidFill>
              </a:rPr>
              <a:t>5.6: desenvolver no âmbito das unidades escolares de Ensino Médio, projetos e programas que visem à redução das taxas de abandono e evasão escolar, elevando as taxas de frequência e prevenindo situações de discriminação, preconceito, violência, consumo de drogas, gravidez precoce, em parceria com as famílias e os demais órgão públicos afins.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endParaRPr lang="pt-BR" sz="2800" dirty="0">
              <a:solidFill>
                <a:schemeClr val="tx1"/>
              </a:solidFill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pt-BR" sz="2800" dirty="0">
                <a:solidFill>
                  <a:schemeClr val="tx1"/>
                </a:solidFill>
              </a:rPr>
              <a:t>5.14: criar mecanismos de acompanhamento da vida acadêmica dos estudantes, assegurando providências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pt-BR" sz="2800" dirty="0">
                <a:solidFill>
                  <a:schemeClr val="tx1"/>
                </a:solidFill>
              </a:rPr>
              <a:t>eficazes para a superação de dificuldades e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pt-BR" sz="2800" dirty="0">
                <a:solidFill>
                  <a:schemeClr val="tx1"/>
                </a:solidFill>
              </a:rPr>
              <a:t>distorção entre idade e série.</a:t>
            </a:r>
          </a:p>
          <a:p>
            <a:pPr algn="just"/>
            <a:endParaRPr lang="pt-BR" dirty="0">
              <a:solidFill>
                <a:schemeClr val="tx1"/>
              </a:solidFill>
            </a:endParaRPr>
          </a:p>
          <a:p>
            <a:pPr algn="just"/>
            <a:endParaRPr lang="pt-BR" dirty="0">
              <a:solidFill>
                <a:schemeClr val="tx1"/>
              </a:solidFill>
            </a:endParaRPr>
          </a:p>
          <a:p>
            <a:pPr algn="just"/>
            <a:endParaRPr lang="pt-BR" dirty="0">
              <a:solidFill>
                <a:schemeClr val="tx1"/>
              </a:solidFill>
            </a:endParaRPr>
          </a:p>
          <a:p>
            <a:pPr algn="just"/>
            <a:endParaRPr lang="pt-BR" dirty="0"/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984" y="5085184"/>
            <a:ext cx="3236520" cy="1699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053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0C1F5BFB-622C-438D-A134-095EBD63540F}"/>
              </a:ext>
            </a:extLst>
          </p:cNvPr>
          <p:cNvSpPr txBox="1">
            <a:spLocks/>
          </p:cNvSpPr>
          <p:nvPr/>
        </p:nvSpPr>
        <p:spPr>
          <a:xfrm>
            <a:off x="419767" y="980728"/>
            <a:ext cx="85867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b="1" dirty="0">
                <a:solidFill>
                  <a:srgbClr val="0070C0"/>
                </a:solidFill>
              </a:rPr>
              <a:t>MONITORAMENTO DE AOP ENSINO MÉDIO - Relatório nº 3/2017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46760F41-1183-4676-804B-A4E998A0E9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2780" y="1484784"/>
            <a:ext cx="4955696" cy="2952328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72061276-588B-4639-AFE3-94B30D66CB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4149080"/>
            <a:ext cx="4769421" cy="2701616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DA44E30F-1451-4699-AD7C-43E040B61B49}"/>
              </a:ext>
            </a:extLst>
          </p:cNvPr>
          <p:cNvSpPr/>
          <p:nvPr/>
        </p:nvSpPr>
        <p:spPr>
          <a:xfrm>
            <a:off x="251520" y="3502749"/>
            <a:ext cx="37896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Evolução histórica da taxa de distorção série - idade 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DA44E30F-1451-4699-AD7C-43E040B61B49}"/>
              </a:ext>
            </a:extLst>
          </p:cNvPr>
          <p:cNvSpPr/>
          <p:nvPr/>
        </p:nvSpPr>
        <p:spPr>
          <a:xfrm>
            <a:off x="5216847" y="4509120"/>
            <a:ext cx="37896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dirty="0"/>
              <a:t>Evolução histórica das taxas de reprovação e de abandono</a:t>
            </a:r>
          </a:p>
        </p:txBody>
      </p:sp>
    </p:spTree>
    <p:extLst>
      <p:ext uri="{BB962C8B-B14F-4D97-AF65-F5344CB8AC3E}">
        <p14:creationId xmlns:p14="http://schemas.microsoft.com/office/powerpoint/2010/main" val="1607177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BC336411-6EA9-49FF-9A5E-DFE81703FA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49597455"/>
              </p:ext>
            </p:extLst>
          </p:nvPr>
        </p:nvGraphicFramePr>
        <p:xfrm>
          <a:off x="397768" y="953344"/>
          <a:ext cx="8348463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73484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8914D336-DE8F-4879-914C-F47CF0D41615}"/>
              </a:ext>
            </a:extLst>
          </p:cNvPr>
          <p:cNvSpPr txBox="1">
            <a:spLocks/>
          </p:cNvSpPr>
          <p:nvPr/>
        </p:nvSpPr>
        <p:spPr>
          <a:xfrm>
            <a:off x="121855" y="1445698"/>
            <a:ext cx="9036496" cy="9031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300" b="1" dirty="0">
                <a:solidFill>
                  <a:srgbClr val="0070C0"/>
                </a:solidFill>
              </a:rPr>
              <a:t>AUDITORIA OPERACIONAL – Relatório nº 1/2018</a:t>
            </a:r>
          </a:p>
          <a:p>
            <a:r>
              <a:rPr lang="pt-BR" sz="3300" b="1" dirty="0">
                <a:solidFill>
                  <a:srgbClr val="0070C0"/>
                </a:solidFill>
              </a:rPr>
              <a:t>E</a:t>
            </a:r>
          </a:p>
          <a:p>
            <a:r>
              <a:rPr lang="pt-BR" sz="3300" b="1" dirty="0">
                <a:solidFill>
                  <a:srgbClr val="0070C0"/>
                </a:solidFill>
              </a:rPr>
              <a:t>ACOMPANHAMENTO - Gestão Compartilhada – Relatório nº 1/2018</a:t>
            </a:r>
          </a:p>
          <a:p>
            <a:endParaRPr lang="pt-BR" sz="2400" b="1" dirty="0">
              <a:solidFill>
                <a:srgbClr val="0070C0"/>
              </a:solidFill>
            </a:endParaRPr>
          </a:p>
          <a:p>
            <a:endParaRPr lang="pt-BR" sz="2400" b="1" dirty="0">
              <a:solidFill>
                <a:srgbClr val="0070C0"/>
              </a:solidFill>
            </a:endParaRPr>
          </a:p>
        </p:txBody>
      </p:sp>
      <p:sp>
        <p:nvSpPr>
          <p:cNvPr id="8" name="Subtítulo 2"/>
          <p:cNvSpPr>
            <a:spLocks noGrp="1"/>
          </p:cNvSpPr>
          <p:nvPr>
            <p:ph type="subTitle" idx="1"/>
          </p:nvPr>
        </p:nvSpPr>
        <p:spPr>
          <a:xfrm>
            <a:off x="251520" y="2609528"/>
            <a:ext cx="8802724" cy="4248472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</a:pPr>
            <a:r>
              <a:rPr lang="pt-BR" sz="2000" b="1" dirty="0">
                <a:solidFill>
                  <a:schemeClr val="accent1">
                    <a:lumMod val="75000"/>
                  </a:schemeClr>
                </a:solidFill>
              </a:rPr>
              <a:t>- </a:t>
            </a:r>
            <a:r>
              <a:rPr lang="pt-BR" sz="2000" b="1" u="sng" dirty="0">
                <a:solidFill>
                  <a:schemeClr val="accent1">
                    <a:lumMod val="75000"/>
                  </a:schemeClr>
                </a:solidFill>
              </a:rPr>
              <a:t>Objetivos:</a:t>
            </a:r>
          </a:p>
          <a:p>
            <a:pPr algn="just">
              <a:spcBef>
                <a:spcPts val="0"/>
              </a:spcBef>
            </a:pPr>
            <a:endParaRPr lang="pt-BR" sz="2000" dirty="0"/>
          </a:p>
          <a:p>
            <a:pPr algn="just">
              <a:spcBef>
                <a:spcPts val="0"/>
              </a:spcBef>
            </a:pPr>
            <a:r>
              <a:rPr lang="pt-BR" sz="2000" dirty="0">
                <a:solidFill>
                  <a:schemeClr val="tx1"/>
                </a:solidFill>
              </a:rPr>
              <a:t>Avaliação do Programa de formação continuada ministrado pela Seduce, destinado à capacitação e valorização dos profissionais da educação, em relação ao planejamento, implementação e monitoramento das ações de formação, diagnosticando as melhorias alcançadas na prática pedagógica.</a:t>
            </a:r>
          </a:p>
          <a:p>
            <a:pPr algn="just">
              <a:spcBef>
                <a:spcPts val="0"/>
              </a:spcBef>
            </a:pPr>
            <a:endParaRPr lang="pt-BR" sz="2000" dirty="0">
              <a:solidFill>
                <a:schemeClr val="tx1"/>
              </a:solidFill>
            </a:endParaRPr>
          </a:p>
          <a:p>
            <a:pPr algn="just">
              <a:spcBef>
                <a:spcPts val="0"/>
              </a:spcBef>
            </a:pPr>
            <a:r>
              <a:rPr lang="pt-BR" sz="2000" dirty="0">
                <a:solidFill>
                  <a:schemeClr val="tx1"/>
                </a:solidFill>
              </a:rPr>
              <a:t>Acompanhar o processo de transferência da gestão de unidades escolares estaduais pertencentes à macrorregião VIII para Organizações Sociais qualificadas perante o Estado de Goiás na área da educação, a fim de se verificar se as ações e procedimentos adotados se deram em conformidade com os aspectos técnicos, formais e legais e em consonância com a legislação pertinente.</a:t>
            </a:r>
            <a:endParaRPr lang="pt-BR" sz="2000" b="1" u="sng" dirty="0">
              <a:solidFill>
                <a:schemeClr val="tx1"/>
              </a:solidFill>
            </a:endParaRPr>
          </a:p>
          <a:p>
            <a:pPr algn="just">
              <a:spcBef>
                <a:spcPts val="0"/>
              </a:spcBef>
            </a:pPr>
            <a:endParaRPr lang="pt-BR" sz="2000" dirty="0">
              <a:solidFill>
                <a:schemeClr val="tx1"/>
              </a:solidFill>
            </a:endParaRPr>
          </a:p>
          <a:p>
            <a:pPr algn="just">
              <a:spcBef>
                <a:spcPts val="0"/>
              </a:spcBef>
            </a:pPr>
            <a:endParaRPr lang="pt-BR" sz="2000" dirty="0">
              <a:solidFill>
                <a:schemeClr val="tx1"/>
              </a:solidFill>
            </a:endParaRPr>
          </a:p>
          <a:p>
            <a:pPr algn="just">
              <a:spcBef>
                <a:spcPts val="0"/>
              </a:spcBef>
            </a:pPr>
            <a:endParaRPr lang="pt-BR" sz="2000" b="1" u="sn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813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E78CC9FD-44E4-4C66-8085-E396258B42E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97491674"/>
              </p:ext>
            </p:extLst>
          </p:nvPr>
        </p:nvGraphicFramePr>
        <p:xfrm>
          <a:off x="1403648" y="2204864"/>
          <a:ext cx="7077490" cy="4280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ítulo 1">
            <a:extLst>
              <a:ext uri="{FF2B5EF4-FFF2-40B4-BE49-F238E27FC236}">
                <a16:creationId xmlns:a16="http://schemas.microsoft.com/office/drawing/2014/main" id="{8914D336-DE8F-4879-914C-F47CF0D41615}"/>
              </a:ext>
            </a:extLst>
          </p:cNvPr>
          <p:cNvSpPr txBox="1">
            <a:spLocks/>
          </p:cNvSpPr>
          <p:nvPr/>
        </p:nvSpPr>
        <p:spPr>
          <a:xfrm>
            <a:off x="121855" y="1268760"/>
            <a:ext cx="9036496" cy="9031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300" b="1" dirty="0">
                <a:solidFill>
                  <a:srgbClr val="0070C0"/>
                </a:solidFill>
              </a:rPr>
              <a:t>AUDITORIA OPERACIONAL – Relatório nº 1/2018</a:t>
            </a:r>
          </a:p>
          <a:p>
            <a:r>
              <a:rPr lang="pt-BR" sz="3300" b="1" dirty="0">
                <a:solidFill>
                  <a:srgbClr val="0070C0"/>
                </a:solidFill>
              </a:rPr>
              <a:t>E</a:t>
            </a:r>
          </a:p>
          <a:p>
            <a:r>
              <a:rPr lang="pt-BR" sz="3300" b="1" dirty="0">
                <a:solidFill>
                  <a:srgbClr val="0070C0"/>
                </a:solidFill>
              </a:rPr>
              <a:t>ACOMPANHAMENTO - Gestão Compartilhada – Relatório nº 1/2018</a:t>
            </a:r>
          </a:p>
          <a:p>
            <a:endParaRPr lang="pt-BR" sz="2400" b="1" dirty="0">
              <a:solidFill>
                <a:srgbClr val="0070C0"/>
              </a:solidFill>
            </a:endParaRPr>
          </a:p>
          <a:p>
            <a:endParaRPr lang="pt-BR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152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41276" y="2208855"/>
            <a:ext cx="8802724" cy="4532513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</a:pPr>
            <a:r>
              <a:rPr lang="pt-BR" sz="2000" b="1" dirty="0">
                <a:solidFill>
                  <a:schemeClr val="accent1">
                    <a:lumMod val="75000"/>
                  </a:schemeClr>
                </a:solidFill>
              </a:rPr>
              <a:t>- </a:t>
            </a:r>
            <a:r>
              <a:rPr lang="pt-BR" sz="2000" b="1" u="sng" dirty="0">
                <a:solidFill>
                  <a:schemeClr val="accent1">
                    <a:lumMod val="75000"/>
                  </a:schemeClr>
                </a:solidFill>
              </a:rPr>
              <a:t>Achados: 1. Risco de não cumprimento das Metas 16, 17, 18 e 19 do PEE</a:t>
            </a:r>
          </a:p>
          <a:p>
            <a:pPr algn="just">
              <a:spcBef>
                <a:spcPts val="0"/>
              </a:spcBef>
            </a:pPr>
            <a:endParaRPr lang="pt-BR" sz="2000" dirty="0"/>
          </a:p>
          <a:p>
            <a:pPr algn="just">
              <a:spcBef>
                <a:spcPts val="0"/>
              </a:spcBef>
            </a:pPr>
            <a:r>
              <a:rPr lang="pt-BR" sz="2000" dirty="0">
                <a:solidFill>
                  <a:schemeClr val="tx1"/>
                </a:solidFill>
              </a:rPr>
              <a:t>Meta 16 - o Estado deve garantir, no prazo de 1 ano de vigência do plano, política estadual de formação dos profissionais da educação de que tratam os incisos I, II e III do caput do art. 61 da Lei no 9.394, de 20/12/96, assegurando que todos os professores da educação básica possuam formação específica de nível superior, obtida em curso de licenciatura na área de conhecimento em que atuam.</a:t>
            </a:r>
          </a:p>
          <a:p>
            <a:pPr algn="just">
              <a:spcBef>
                <a:spcPts val="0"/>
              </a:spcBef>
            </a:pPr>
            <a:endParaRPr lang="pt-BR" sz="200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pt-BR" sz="2000" b="1" u="sng" dirty="0">
                <a:solidFill>
                  <a:srgbClr val="C00000"/>
                </a:solidFill>
              </a:rPr>
              <a:t>Limite para cumprimento: 27/07/2016</a:t>
            </a:r>
          </a:p>
          <a:p>
            <a:pPr>
              <a:spcBef>
                <a:spcPts val="0"/>
              </a:spcBef>
            </a:pPr>
            <a:endParaRPr lang="pt-BR" sz="2000" b="1" u="sng" dirty="0">
              <a:solidFill>
                <a:srgbClr val="C00000"/>
              </a:solidFill>
            </a:endParaRPr>
          </a:p>
          <a:p>
            <a:pPr>
              <a:spcBef>
                <a:spcPts val="0"/>
              </a:spcBef>
            </a:pPr>
            <a:endParaRPr lang="pt-BR" sz="2000" b="1" u="sng" dirty="0">
              <a:solidFill>
                <a:srgbClr val="C00000"/>
              </a:solidFill>
            </a:endParaRPr>
          </a:p>
          <a:p>
            <a:pPr algn="just">
              <a:spcBef>
                <a:spcPts val="0"/>
              </a:spcBef>
            </a:pPr>
            <a:r>
              <a:rPr lang="pt-BR" sz="2000" dirty="0">
                <a:solidFill>
                  <a:schemeClr val="tx1"/>
                </a:solidFill>
              </a:rPr>
              <a:t>Constatações: - Docentes sem formação superior em sua área de atuação. </a:t>
            </a:r>
          </a:p>
          <a:p>
            <a:pPr algn="just">
              <a:spcBef>
                <a:spcPts val="0"/>
              </a:spcBef>
            </a:pPr>
            <a:r>
              <a:rPr lang="pt-BR" sz="2000" dirty="0">
                <a:solidFill>
                  <a:schemeClr val="tx1"/>
                </a:solidFill>
              </a:rPr>
              <a:t>- Não implementação da política de formação dos professores.</a:t>
            </a:r>
          </a:p>
          <a:p>
            <a:pPr>
              <a:spcBef>
                <a:spcPts val="0"/>
              </a:spcBef>
            </a:pPr>
            <a:endParaRPr lang="pt-BR" sz="2000" b="1" u="sng" dirty="0">
              <a:solidFill>
                <a:srgbClr val="C00000"/>
              </a:solidFill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8914D336-DE8F-4879-914C-F47CF0D41615}"/>
              </a:ext>
            </a:extLst>
          </p:cNvPr>
          <p:cNvSpPr txBox="1">
            <a:spLocks/>
          </p:cNvSpPr>
          <p:nvPr/>
        </p:nvSpPr>
        <p:spPr>
          <a:xfrm>
            <a:off x="121855" y="1268760"/>
            <a:ext cx="9036496" cy="9031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300" b="1" dirty="0">
                <a:solidFill>
                  <a:srgbClr val="0070C0"/>
                </a:solidFill>
              </a:rPr>
              <a:t>AUDITORIA OPERACIONAL – Relatório nº 1/2018</a:t>
            </a:r>
          </a:p>
          <a:p>
            <a:r>
              <a:rPr lang="pt-BR" sz="3300" b="1" dirty="0">
                <a:solidFill>
                  <a:srgbClr val="0070C0"/>
                </a:solidFill>
              </a:rPr>
              <a:t>E</a:t>
            </a:r>
          </a:p>
          <a:p>
            <a:r>
              <a:rPr lang="pt-BR" sz="3300" b="1" dirty="0">
                <a:solidFill>
                  <a:srgbClr val="0070C0"/>
                </a:solidFill>
              </a:rPr>
              <a:t>ACOMPANHAMENTO - Gestão Compartilhada – Relatório nº 1/2018</a:t>
            </a:r>
          </a:p>
          <a:p>
            <a:endParaRPr lang="pt-BR" sz="2400" b="1" dirty="0">
              <a:solidFill>
                <a:srgbClr val="0070C0"/>
              </a:solidFill>
            </a:endParaRPr>
          </a:p>
          <a:p>
            <a:endParaRPr lang="pt-BR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759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DB5B7A6E-0E91-42E9-9941-90F1929C13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924944"/>
            <a:ext cx="4464496" cy="2577865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73392B2B-10A8-4FC3-A482-53BA261917FE}"/>
              </a:ext>
            </a:extLst>
          </p:cNvPr>
          <p:cNvSpPr/>
          <p:nvPr/>
        </p:nvSpPr>
        <p:spPr>
          <a:xfrm>
            <a:off x="269776" y="5445224"/>
            <a:ext cx="459025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- Em 2025: alcance de 91,11% de docentes com formação superior. </a:t>
            </a:r>
          </a:p>
          <a:p>
            <a:r>
              <a:rPr lang="pt-BR" dirty="0"/>
              <a:t>- Para atingimento da meta: formação de 1,89% dos docentes por ano = a 1.164 docentes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3423519F-B3C0-4B2D-B384-60082D1E3557}"/>
              </a:ext>
            </a:extLst>
          </p:cNvPr>
          <p:cNvSpPr/>
          <p:nvPr/>
        </p:nvSpPr>
        <p:spPr>
          <a:xfrm>
            <a:off x="305272" y="2001614"/>
            <a:ext cx="43924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</a:pPr>
            <a:r>
              <a:rPr lang="pt-BR" dirty="0"/>
              <a:t>Indicador A: Percentual de docentes no Estado de Goiás com formação de nível superior.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8914D336-DE8F-4879-914C-F47CF0D41615}"/>
              </a:ext>
            </a:extLst>
          </p:cNvPr>
          <p:cNvSpPr txBox="1">
            <a:spLocks/>
          </p:cNvSpPr>
          <p:nvPr/>
        </p:nvSpPr>
        <p:spPr>
          <a:xfrm>
            <a:off x="179512" y="1383839"/>
            <a:ext cx="9036496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200" b="1" dirty="0">
                <a:solidFill>
                  <a:srgbClr val="0070C0"/>
                </a:solidFill>
              </a:rPr>
              <a:t>AUDITORIA OPERACIONAL – Relatório nº 1/2018 E ACOMPANHAMENTO - Gestão Compartilhada – Relatório nº 1/2018</a:t>
            </a:r>
          </a:p>
          <a:p>
            <a:endParaRPr lang="pt-BR" sz="2400" b="1" dirty="0">
              <a:solidFill>
                <a:srgbClr val="0070C0"/>
              </a:solidFill>
            </a:endParaRPr>
          </a:p>
          <a:p>
            <a:endParaRPr lang="pt-BR" sz="2400" b="1" dirty="0">
              <a:solidFill>
                <a:srgbClr val="0070C0"/>
              </a:solidFill>
            </a:endParaRP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4D6FFA34-A7C3-4D1B-9546-98CDCAB895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024" y="2924944"/>
            <a:ext cx="4248472" cy="2577865"/>
          </a:xfrm>
          <a:prstGeom prst="rect">
            <a:avLst/>
          </a:prstGeom>
        </p:spPr>
      </p:pic>
      <p:sp>
        <p:nvSpPr>
          <p:cNvPr id="11" name="Retângulo 10">
            <a:extLst>
              <a:ext uri="{FF2B5EF4-FFF2-40B4-BE49-F238E27FC236}">
                <a16:creationId xmlns:a16="http://schemas.microsoft.com/office/drawing/2014/main" id="{1CAC190F-64B2-45A0-9710-88A14857123A}"/>
              </a:ext>
            </a:extLst>
          </p:cNvPr>
          <p:cNvSpPr/>
          <p:nvPr/>
        </p:nvSpPr>
        <p:spPr>
          <a:xfrm>
            <a:off x="4788024" y="2001614"/>
            <a:ext cx="43204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</a:pPr>
            <a:r>
              <a:rPr lang="pt-BR" dirty="0"/>
              <a:t>Indicador B: Percentual de docentes que possuem formação superior compatível com a disciplina que lecionam. </a:t>
            </a:r>
            <a:endParaRPr lang="pt-BR" b="1" u="sng" dirty="0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90F753A3-09D9-4F2B-BF32-D404C44E2845}"/>
              </a:ext>
            </a:extLst>
          </p:cNvPr>
          <p:cNvSpPr/>
          <p:nvPr/>
        </p:nvSpPr>
        <p:spPr>
          <a:xfrm>
            <a:off x="4860032" y="5457998"/>
            <a:ext cx="38341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- Queda ao longo dos anos.</a:t>
            </a:r>
          </a:p>
          <a:p>
            <a:r>
              <a:rPr lang="pt-BR" dirty="0"/>
              <a:t>- Empenho:  incremento de 4,31% ao ano (624 docentes a.a.).</a:t>
            </a:r>
          </a:p>
        </p:txBody>
      </p:sp>
    </p:spTree>
    <p:extLst>
      <p:ext uri="{BB962C8B-B14F-4D97-AF65-F5344CB8AC3E}">
        <p14:creationId xmlns:p14="http://schemas.microsoft.com/office/powerpoint/2010/main" val="3854650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11560" y="2319943"/>
            <a:ext cx="8335180" cy="3672408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</a:pPr>
            <a:r>
              <a:rPr lang="pt-BR" sz="2600" dirty="0">
                <a:solidFill>
                  <a:schemeClr val="tx1"/>
                </a:solidFill>
              </a:rPr>
              <a:t>Meta 17 - Formar, em nível de pós-graduação 50% dos professores da Educação Básica, até o último ano de vigência deste PEE, e garantir a todos os profissionais da Educação Básica formação continuada em sua área de atuação, considerando as necessidades, demandas e contextualizações dos sistemas de ensino.</a:t>
            </a:r>
          </a:p>
          <a:p>
            <a:pPr algn="just">
              <a:spcBef>
                <a:spcPts val="0"/>
              </a:spcBef>
            </a:pPr>
            <a:endParaRPr lang="pt-BR" sz="2600" dirty="0">
              <a:solidFill>
                <a:srgbClr val="FFFF00"/>
              </a:solidFill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8914D336-DE8F-4879-914C-F47CF0D41615}"/>
              </a:ext>
            </a:extLst>
          </p:cNvPr>
          <p:cNvSpPr txBox="1">
            <a:spLocks/>
          </p:cNvSpPr>
          <p:nvPr/>
        </p:nvSpPr>
        <p:spPr>
          <a:xfrm>
            <a:off x="179512" y="1383839"/>
            <a:ext cx="9036496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200" b="1" dirty="0">
                <a:solidFill>
                  <a:srgbClr val="0070C0"/>
                </a:solidFill>
              </a:rPr>
              <a:t>AUDITORIA OPERACIONAL – Relatório nº 1/2018 E ACOMPANHAMENTO - Gestão Compartilhada – Relatório nº 1/2018</a:t>
            </a:r>
          </a:p>
          <a:p>
            <a:endParaRPr lang="pt-BR" sz="2400" b="1" dirty="0">
              <a:solidFill>
                <a:srgbClr val="0070C0"/>
              </a:solidFill>
            </a:endParaRPr>
          </a:p>
          <a:p>
            <a:endParaRPr lang="pt-BR" sz="2400" b="1" dirty="0">
              <a:solidFill>
                <a:srgbClr val="0070C0"/>
              </a:solidFill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4AA300C7-504C-45EA-A799-061B9B18DA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4941168"/>
            <a:ext cx="2286886" cy="1762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55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8914D336-DE8F-4879-914C-F47CF0D41615}"/>
              </a:ext>
            </a:extLst>
          </p:cNvPr>
          <p:cNvSpPr txBox="1">
            <a:spLocks/>
          </p:cNvSpPr>
          <p:nvPr/>
        </p:nvSpPr>
        <p:spPr>
          <a:xfrm>
            <a:off x="179512" y="1268760"/>
            <a:ext cx="9036496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200" b="1" dirty="0">
                <a:solidFill>
                  <a:srgbClr val="0070C0"/>
                </a:solidFill>
              </a:rPr>
              <a:t>AUDITORIA OPERACIONAL – Relatório nº 1/2018 E ACOMPANHAMENTO - Gestão Compartilhada – Relatório nº 1/2018</a:t>
            </a:r>
          </a:p>
          <a:p>
            <a:endParaRPr lang="pt-BR" sz="2400" b="1" dirty="0">
              <a:solidFill>
                <a:srgbClr val="0070C0"/>
              </a:solidFill>
            </a:endParaRPr>
          </a:p>
          <a:p>
            <a:endParaRPr lang="pt-BR" sz="2400" b="1" dirty="0">
              <a:solidFill>
                <a:srgbClr val="0070C0"/>
              </a:solidFill>
            </a:endParaRPr>
          </a:p>
        </p:txBody>
      </p:sp>
      <p:sp>
        <p:nvSpPr>
          <p:cNvPr id="8" name="Subtítulo 2">
            <a:extLst>
              <a:ext uri="{FF2B5EF4-FFF2-40B4-BE49-F238E27FC236}">
                <a16:creationId xmlns:a16="http://schemas.microsoft.com/office/drawing/2014/main" id="{72B819BB-06E1-4401-92F2-B4ECA6E4A96D}"/>
              </a:ext>
            </a:extLst>
          </p:cNvPr>
          <p:cNvSpPr txBox="1">
            <a:spLocks/>
          </p:cNvSpPr>
          <p:nvPr/>
        </p:nvSpPr>
        <p:spPr>
          <a:xfrm>
            <a:off x="446879" y="2092081"/>
            <a:ext cx="1841530" cy="50405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</a:pPr>
            <a:r>
              <a:rPr lang="pt-BR" sz="1800" b="1" u="sng" dirty="0">
                <a:solidFill>
                  <a:schemeClr val="accent6">
                    <a:lumMod val="50000"/>
                  </a:schemeClr>
                </a:solidFill>
              </a:rPr>
              <a:t>Projeção de Dados </a:t>
            </a:r>
          </a:p>
          <a:p>
            <a:pPr algn="just">
              <a:spcBef>
                <a:spcPts val="0"/>
              </a:spcBef>
            </a:pPr>
            <a:r>
              <a:rPr lang="pt-BR" sz="1800" b="1" u="sng" dirty="0">
                <a:solidFill>
                  <a:schemeClr val="accent6">
                    <a:lumMod val="50000"/>
                  </a:schemeClr>
                </a:solidFill>
              </a:rPr>
              <a:t>– Meta 17 parte 1</a:t>
            </a:r>
            <a:endParaRPr lang="pt-BR" sz="1800" b="1" u="sng" dirty="0">
              <a:solidFill>
                <a:schemeClr val="tx1"/>
              </a:solidFill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343CBD55-79F0-4CF5-9F03-B718E4E66913}"/>
              </a:ext>
            </a:extLst>
          </p:cNvPr>
          <p:cNvSpPr/>
          <p:nvPr/>
        </p:nvSpPr>
        <p:spPr>
          <a:xfrm>
            <a:off x="251520" y="5445224"/>
            <a:ext cx="88924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- Incremento de 13,8% ao longo de dez anos. </a:t>
            </a:r>
          </a:p>
          <a:p>
            <a:pPr algn="just"/>
            <a:r>
              <a:rPr lang="pt-BR" dirty="0"/>
              <a:t>- Considerando que o cenário da ação continue estável, segundo a estimativa, no ano de 2025 o Estado conseguirá atingir a meta, fechando o ano com 50,8% dos professores formados com pós-graduação.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9C6C9295-300E-48A5-8F5F-7F787FE007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776" y="2092081"/>
            <a:ext cx="5762625" cy="328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618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519679BD-4D3D-4371-82F3-A50F91161E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497" y="2182254"/>
            <a:ext cx="7489927" cy="3406985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23EDE99A-FFD2-4AAA-9740-409E04ADCCAF}"/>
              </a:ext>
            </a:extLst>
          </p:cNvPr>
          <p:cNvSpPr/>
          <p:nvPr/>
        </p:nvSpPr>
        <p:spPr>
          <a:xfrm>
            <a:off x="144016" y="5589240"/>
            <a:ext cx="907199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600" dirty="0"/>
              <a:t>- Faltam cursos de capacitação continuada que tenham qualidade e que atendam às necessidades específicas de professores e gestores</a:t>
            </a:r>
          </a:p>
          <a:p>
            <a:pPr algn="just"/>
            <a:r>
              <a:rPr lang="pt-BR" sz="1600" dirty="0"/>
              <a:t>- A Secretaria não possui dados e informações sistematizadas que possibilitem um diagnóstico da demanda de formação de modo a atender às especificidades do exercício das atividades desses profissionais, bem como suprir suas carências individuais. </a:t>
            </a:r>
          </a:p>
        </p:txBody>
      </p:sp>
      <p:sp>
        <p:nvSpPr>
          <p:cNvPr id="8" name="Subtítulo 2">
            <a:extLst>
              <a:ext uri="{FF2B5EF4-FFF2-40B4-BE49-F238E27FC236}">
                <a16:creationId xmlns:a16="http://schemas.microsoft.com/office/drawing/2014/main" id="{E66029EC-1077-482A-A747-7B1C0F897F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1520" y="1700808"/>
            <a:ext cx="3942692" cy="504056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</a:pPr>
            <a:r>
              <a:rPr lang="pt-BR" sz="1800" b="1" u="sng" dirty="0">
                <a:solidFill>
                  <a:schemeClr val="accent6">
                    <a:lumMod val="50000"/>
                  </a:schemeClr>
                </a:solidFill>
              </a:rPr>
              <a:t>Projeção de Dados – Meta 17 parte 2</a:t>
            </a:r>
            <a:endParaRPr lang="pt-BR" sz="1800" b="1" u="sng" dirty="0">
              <a:solidFill>
                <a:schemeClr val="tx1"/>
              </a:solidFill>
            </a:endParaRP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8914D336-DE8F-4879-914C-F47CF0D41615}"/>
              </a:ext>
            </a:extLst>
          </p:cNvPr>
          <p:cNvSpPr txBox="1">
            <a:spLocks/>
          </p:cNvSpPr>
          <p:nvPr/>
        </p:nvSpPr>
        <p:spPr>
          <a:xfrm>
            <a:off x="179512" y="1124744"/>
            <a:ext cx="8856984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200" b="1" dirty="0">
                <a:solidFill>
                  <a:srgbClr val="0070C0"/>
                </a:solidFill>
              </a:rPr>
              <a:t>AUDITORIA OPERACIONAL – Relatório nº 1/2018 E ACOMPANHAMENTO - Gestão Compartilhada – Relatório nº 1/2018</a:t>
            </a:r>
          </a:p>
          <a:p>
            <a:endParaRPr lang="pt-BR" sz="2400" b="1" dirty="0">
              <a:solidFill>
                <a:srgbClr val="0070C0"/>
              </a:solidFill>
            </a:endParaRPr>
          </a:p>
          <a:p>
            <a:endParaRPr lang="pt-BR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048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2">
            <a:extLst>
              <a:ext uri="{FF2B5EF4-FFF2-40B4-BE49-F238E27FC236}">
                <a16:creationId xmlns:a16="http://schemas.microsoft.com/office/drawing/2014/main" id="{55939230-0823-4B4A-8C72-C9D4CA16B60C}"/>
              </a:ext>
            </a:extLst>
          </p:cNvPr>
          <p:cNvSpPr txBox="1">
            <a:spLocks/>
          </p:cNvSpPr>
          <p:nvPr/>
        </p:nvSpPr>
        <p:spPr>
          <a:xfrm>
            <a:off x="620434" y="2204864"/>
            <a:ext cx="8047148" cy="25882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sz="2400" dirty="0"/>
              <a:t>Meta 18 - Valorizar os profissionais do magistério das redes públicas estadual e municipais e da rede privada de Educação Básica, de forma a equiparar seu rendimento médio ao dos demais profissionais com escolaridade equivalente, até o final do último ano de vigência deste Plano.</a:t>
            </a:r>
          </a:p>
        </p:txBody>
      </p:sp>
      <p:sp>
        <p:nvSpPr>
          <p:cNvPr id="7" name="Subtítulo 2"/>
          <p:cNvSpPr txBox="1">
            <a:spLocks/>
          </p:cNvSpPr>
          <p:nvPr/>
        </p:nvSpPr>
        <p:spPr>
          <a:xfrm>
            <a:off x="467544" y="5229200"/>
            <a:ext cx="4176464" cy="13867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None/>
            </a:pPr>
            <a:r>
              <a:rPr lang="pt-BR" sz="1600" u="sng" dirty="0"/>
              <a:t>Fonte de dados: Relatório do 1º Ciclo de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pt-BR" sz="1600" u="sng" dirty="0"/>
              <a:t>Monitoramento das Metas do PNE: Biênio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pt-BR" sz="1600" u="sng" dirty="0"/>
              <a:t>2014-2016, elaborado pelo INEP (baseado nos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pt-BR" sz="1600" u="sng" dirty="0"/>
              <a:t>dados da Pesquisa Nacional por Amostra de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pt-BR" sz="1600" u="sng" dirty="0"/>
              <a:t>Domicílios - Pnad/IBGE).</a:t>
            </a:r>
            <a:r>
              <a:rPr lang="pt-BR" sz="1600" dirty="0"/>
              <a:t> </a:t>
            </a: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8914D336-DE8F-4879-914C-F47CF0D41615}"/>
              </a:ext>
            </a:extLst>
          </p:cNvPr>
          <p:cNvSpPr txBox="1">
            <a:spLocks/>
          </p:cNvSpPr>
          <p:nvPr/>
        </p:nvSpPr>
        <p:spPr>
          <a:xfrm>
            <a:off x="179512" y="1383839"/>
            <a:ext cx="9036496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200" b="1" dirty="0">
                <a:solidFill>
                  <a:srgbClr val="0070C0"/>
                </a:solidFill>
              </a:rPr>
              <a:t>AUDITORIA OPERACIONAL – Relatório nº 1/2018 E ACOMPANHAMENTO - Gestão Compartilhada – Relatório nº 1/2018</a:t>
            </a:r>
          </a:p>
          <a:p>
            <a:endParaRPr lang="pt-BR" sz="2400" b="1" dirty="0">
              <a:solidFill>
                <a:srgbClr val="0070C0"/>
              </a:solidFill>
            </a:endParaRPr>
          </a:p>
          <a:p>
            <a:endParaRPr lang="pt-BR" sz="2400" b="1" dirty="0">
              <a:solidFill>
                <a:srgbClr val="0070C0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2040" y="4221088"/>
            <a:ext cx="3886200" cy="255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769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2164A7C8-D025-4B9E-9399-B62F669BB4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7286" y="4057517"/>
            <a:ext cx="6829425" cy="1675739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5D851552-E89A-4704-85F9-09259BE453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287" y="2545349"/>
            <a:ext cx="6829425" cy="1504950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AC24A3E2-67E4-47D9-AFC1-735A5501D3DB}"/>
              </a:ext>
            </a:extLst>
          </p:cNvPr>
          <p:cNvSpPr/>
          <p:nvPr/>
        </p:nvSpPr>
        <p:spPr>
          <a:xfrm>
            <a:off x="349877" y="5890046"/>
            <a:ext cx="88027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- Média salarial equivalente no anos de 2013 e 2014</a:t>
            </a:r>
            <a:r>
              <a:rPr lang="pt-BR" dirty="0" smtClean="0"/>
              <a:t>.</a:t>
            </a:r>
            <a:endParaRPr lang="pt-BR" dirty="0"/>
          </a:p>
        </p:txBody>
      </p:sp>
      <p:sp>
        <p:nvSpPr>
          <p:cNvPr id="2" name="Retângulo 1"/>
          <p:cNvSpPr/>
          <p:nvPr/>
        </p:nvSpPr>
        <p:spPr>
          <a:xfrm>
            <a:off x="409762" y="1742228"/>
            <a:ext cx="86829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</a:pPr>
            <a:r>
              <a:rPr lang="pt-BR" dirty="0"/>
              <a:t>Indicador: Razão entre o salário médio de professores da educação básica da rede pública e o salário médio de não professores com escolaridade equivalente. 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8914D336-DE8F-4879-914C-F47CF0D41615}"/>
              </a:ext>
            </a:extLst>
          </p:cNvPr>
          <p:cNvSpPr txBox="1">
            <a:spLocks/>
          </p:cNvSpPr>
          <p:nvPr/>
        </p:nvSpPr>
        <p:spPr>
          <a:xfrm>
            <a:off x="179512" y="1196752"/>
            <a:ext cx="9036496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200" b="1" dirty="0">
                <a:solidFill>
                  <a:srgbClr val="0070C0"/>
                </a:solidFill>
              </a:rPr>
              <a:t>AUDITORIA OPERACIONAL – Relatório nº 1/2018 E ACOMPANHAMENTO - Gestão Compartilhada – Relatório nº 1/2018</a:t>
            </a:r>
          </a:p>
          <a:p>
            <a:endParaRPr lang="pt-BR" sz="2400" b="1" dirty="0">
              <a:solidFill>
                <a:srgbClr val="0070C0"/>
              </a:solidFill>
            </a:endParaRPr>
          </a:p>
          <a:p>
            <a:endParaRPr lang="pt-BR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295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2"/>
          <p:cNvSpPr txBox="1">
            <a:spLocks/>
          </p:cNvSpPr>
          <p:nvPr/>
        </p:nvSpPr>
        <p:spPr>
          <a:xfrm>
            <a:off x="539552" y="2420888"/>
            <a:ext cx="8397061" cy="27819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</a:pPr>
            <a:r>
              <a:rPr lang="pt-BR" sz="2000" dirty="0">
                <a:solidFill>
                  <a:schemeClr val="tx1"/>
                </a:solidFill>
              </a:rPr>
              <a:t>Estratégia 19.1) estruturar as redes de Educação Básica de modo que, até o início do 5º ano de vigência deste Plano, 90%, no mínimo, dos respectivos profissionais do magistério e 70%, no mínimo, dos respectivos profissionais da educação não docentes, sejam ocupantes de cargos de provimento efetivo na rede pública e estejam em exercício nas redes escolares a que se encontrem vinculados.</a:t>
            </a:r>
          </a:p>
          <a:p>
            <a:pPr algn="just">
              <a:spcBef>
                <a:spcPts val="0"/>
              </a:spcBef>
            </a:pPr>
            <a:endParaRPr lang="pt-BR" sz="2000" dirty="0">
              <a:solidFill>
                <a:schemeClr val="tx1"/>
              </a:solidFill>
            </a:endParaRPr>
          </a:p>
          <a:p>
            <a:pPr algn="just">
              <a:spcBef>
                <a:spcPts val="0"/>
              </a:spcBef>
            </a:pPr>
            <a:endParaRPr lang="pt-BR" sz="2000" dirty="0">
              <a:solidFill>
                <a:schemeClr val="tx1"/>
              </a:solidFill>
            </a:endParaRPr>
          </a:p>
          <a:p>
            <a:pPr algn="just">
              <a:spcBef>
                <a:spcPts val="0"/>
              </a:spcBef>
            </a:pPr>
            <a:r>
              <a:rPr lang="pt-BR" sz="1600" dirty="0">
                <a:solidFill>
                  <a:schemeClr val="tx1"/>
                </a:solidFill>
              </a:rPr>
              <a:t>- Indicador:  porcentagem de contratos da rede pública</a:t>
            </a:r>
          </a:p>
          <a:p>
            <a:pPr algn="just">
              <a:spcBef>
                <a:spcPts val="0"/>
              </a:spcBef>
            </a:pPr>
            <a:r>
              <a:rPr lang="pt-BR" sz="1600" dirty="0">
                <a:solidFill>
                  <a:schemeClr val="tx1"/>
                </a:solidFill>
              </a:rPr>
              <a:t> por tipo de vínculo. 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8914D336-DE8F-4879-914C-F47CF0D41615}"/>
              </a:ext>
            </a:extLst>
          </p:cNvPr>
          <p:cNvSpPr txBox="1">
            <a:spLocks/>
          </p:cNvSpPr>
          <p:nvPr/>
        </p:nvSpPr>
        <p:spPr>
          <a:xfrm>
            <a:off x="121855" y="1268760"/>
            <a:ext cx="9036496" cy="9031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300" b="1" dirty="0">
                <a:solidFill>
                  <a:srgbClr val="0070C0"/>
                </a:solidFill>
              </a:rPr>
              <a:t>AUDITORIA OPERACIONAL – Relatório nº 1/2018</a:t>
            </a:r>
          </a:p>
          <a:p>
            <a:r>
              <a:rPr lang="pt-BR" sz="3300" b="1" dirty="0">
                <a:solidFill>
                  <a:srgbClr val="0070C0"/>
                </a:solidFill>
              </a:rPr>
              <a:t>E</a:t>
            </a:r>
          </a:p>
          <a:p>
            <a:r>
              <a:rPr lang="pt-BR" sz="3300" b="1" dirty="0">
                <a:solidFill>
                  <a:srgbClr val="0070C0"/>
                </a:solidFill>
              </a:rPr>
              <a:t>ACOMPANHAMENTO - Gestão Compartilhada – Relatório nº 1/2018</a:t>
            </a:r>
          </a:p>
          <a:p>
            <a:endParaRPr lang="pt-BR" sz="2400" b="1" dirty="0">
              <a:solidFill>
                <a:srgbClr val="0070C0"/>
              </a:solidFill>
            </a:endParaRPr>
          </a:p>
          <a:p>
            <a:endParaRPr lang="pt-BR" sz="2400" b="1" dirty="0">
              <a:solidFill>
                <a:srgbClr val="0070C0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4112364"/>
            <a:ext cx="3899510" cy="2712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355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49648D7E-CC58-4563-971A-9FF28D0D8AD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97908462"/>
              </p:ext>
            </p:extLst>
          </p:nvPr>
        </p:nvGraphicFramePr>
        <p:xfrm>
          <a:off x="539552" y="1945680"/>
          <a:ext cx="8424936" cy="4912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Subtítulo 2">
            <a:extLst>
              <a:ext uri="{FF2B5EF4-FFF2-40B4-BE49-F238E27FC236}">
                <a16:creationId xmlns:a16="http://schemas.microsoft.com/office/drawing/2014/main" id="{1D37E416-FEEE-4A9E-87EE-13C4345152CE}"/>
              </a:ext>
            </a:extLst>
          </p:cNvPr>
          <p:cNvSpPr txBox="1">
            <a:spLocks/>
          </p:cNvSpPr>
          <p:nvPr/>
        </p:nvSpPr>
        <p:spPr>
          <a:xfrm>
            <a:off x="4010295" y="937568"/>
            <a:ext cx="4968552" cy="100811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dirty="0"/>
              <a:t>No âmbito do Estado de Goiás....</a:t>
            </a:r>
          </a:p>
          <a:p>
            <a:pPr marL="457200" indent="-457200" algn="just">
              <a:buFontTx/>
              <a:buChar char="-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98483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41276" y="2204864"/>
            <a:ext cx="3942692" cy="504056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</a:pPr>
            <a:r>
              <a:rPr lang="pt-BR" sz="2000" b="1" u="sng" dirty="0">
                <a:solidFill>
                  <a:schemeClr val="accent6">
                    <a:lumMod val="50000"/>
                  </a:schemeClr>
                </a:solidFill>
              </a:rPr>
              <a:t>Série histórica</a:t>
            </a:r>
            <a:endParaRPr lang="pt-BR" sz="2000" b="1" u="sng" dirty="0">
              <a:solidFill>
                <a:schemeClr val="tx1"/>
              </a:solidFill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816BA96D-8E44-4681-B9CD-D269D32454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37" y="2852937"/>
            <a:ext cx="8602275" cy="3801005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8914D336-DE8F-4879-914C-F47CF0D41615}"/>
              </a:ext>
            </a:extLst>
          </p:cNvPr>
          <p:cNvSpPr txBox="1">
            <a:spLocks/>
          </p:cNvSpPr>
          <p:nvPr/>
        </p:nvSpPr>
        <p:spPr>
          <a:xfrm>
            <a:off x="121855" y="1268760"/>
            <a:ext cx="9036496" cy="9031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300" b="1" dirty="0">
                <a:solidFill>
                  <a:srgbClr val="0070C0"/>
                </a:solidFill>
              </a:rPr>
              <a:t>AUDITORIA OPERACIONAL – Relatório nº 1/2018</a:t>
            </a:r>
          </a:p>
          <a:p>
            <a:r>
              <a:rPr lang="pt-BR" sz="3300" b="1" dirty="0">
                <a:solidFill>
                  <a:srgbClr val="0070C0"/>
                </a:solidFill>
              </a:rPr>
              <a:t>E</a:t>
            </a:r>
          </a:p>
          <a:p>
            <a:r>
              <a:rPr lang="pt-BR" sz="3300" b="1" dirty="0">
                <a:solidFill>
                  <a:srgbClr val="0070C0"/>
                </a:solidFill>
              </a:rPr>
              <a:t>ACOMPANHAMENTO - Gestão Compartilhada – Relatório nº 1/2018</a:t>
            </a:r>
          </a:p>
          <a:p>
            <a:endParaRPr lang="pt-BR" sz="2400" b="1" dirty="0">
              <a:solidFill>
                <a:srgbClr val="0070C0"/>
              </a:solidFill>
            </a:endParaRPr>
          </a:p>
          <a:p>
            <a:endParaRPr lang="pt-BR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508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41276" y="2204864"/>
            <a:ext cx="3942692" cy="504056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</a:pPr>
            <a:r>
              <a:rPr lang="pt-BR" sz="2000" b="1" u="sng" dirty="0">
                <a:solidFill>
                  <a:schemeClr val="accent6">
                    <a:lumMod val="50000"/>
                  </a:schemeClr>
                </a:solidFill>
              </a:rPr>
              <a:t>Projeção de Dados</a:t>
            </a:r>
            <a:endParaRPr lang="pt-BR" sz="2000" b="1" u="sng" dirty="0">
              <a:solidFill>
                <a:schemeClr val="tx1"/>
              </a:solidFill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6A5DF649-BD3F-4152-AD5A-5851DF2586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905354"/>
            <a:ext cx="8784976" cy="3692800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8914D336-DE8F-4879-914C-F47CF0D41615}"/>
              </a:ext>
            </a:extLst>
          </p:cNvPr>
          <p:cNvSpPr txBox="1">
            <a:spLocks/>
          </p:cNvSpPr>
          <p:nvPr/>
        </p:nvSpPr>
        <p:spPr>
          <a:xfrm>
            <a:off x="121855" y="1268760"/>
            <a:ext cx="9036496" cy="9031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300" b="1" dirty="0">
                <a:solidFill>
                  <a:srgbClr val="0070C0"/>
                </a:solidFill>
              </a:rPr>
              <a:t>AUDITORIA OPERACIONAL – Relatório nº 1/2018</a:t>
            </a:r>
          </a:p>
          <a:p>
            <a:r>
              <a:rPr lang="pt-BR" sz="3300" b="1" dirty="0">
                <a:solidFill>
                  <a:srgbClr val="0070C0"/>
                </a:solidFill>
              </a:rPr>
              <a:t>E</a:t>
            </a:r>
          </a:p>
          <a:p>
            <a:r>
              <a:rPr lang="pt-BR" sz="3300" b="1" dirty="0">
                <a:solidFill>
                  <a:srgbClr val="0070C0"/>
                </a:solidFill>
              </a:rPr>
              <a:t>ACOMPANHAMENTO - Gestão Compartilhada – Relatório nº 1/2018</a:t>
            </a:r>
          </a:p>
          <a:p>
            <a:endParaRPr lang="pt-BR" sz="2400" b="1" dirty="0">
              <a:solidFill>
                <a:srgbClr val="0070C0"/>
              </a:solidFill>
            </a:endParaRPr>
          </a:p>
          <a:p>
            <a:endParaRPr lang="pt-BR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463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38741" y="2170943"/>
            <a:ext cx="8802724" cy="4464036"/>
          </a:xfrm>
        </p:spPr>
        <p:txBody>
          <a:bodyPr>
            <a:normAutofit fontScale="92500" lnSpcReduction="10000"/>
          </a:bodyPr>
          <a:lstStyle/>
          <a:p>
            <a:pPr algn="just">
              <a:spcBef>
                <a:spcPts val="0"/>
              </a:spcBef>
            </a:pPr>
            <a:r>
              <a:rPr lang="pt-BR" sz="2000" b="1" dirty="0">
                <a:solidFill>
                  <a:schemeClr val="accent1">
                    <a:lumMod val="75000"/>
                  </a:schemeClr>
                </a:solidFill>
              </a:rPr>
              <a:t>- </a:t>
            </a:r>
            <a:r>
              <a:rPr lang="pt-BR" sz="2000" b="1" u="sng" dirty="0">
                <a:solidFill>
                  <a:schemeClr val="accent1">
                    <a:lumMod val="75000"/>
                  </a:schemeClr>
                </a:solidFill>
              </a:rPr>
              <a:t>Principais Encaminhamentos:</a:t>
            </a:r>
            <a:r>
              <a:rPr lang="pt-BR" sz="2000" b="1" u="sng" dirty="0">
                <a:solidFill>
                  <a:schemeClr val="tx1"/>
                </a:solidFill>
              </a:rPr>
              <a:t> </a:t>
            </a:r>
          </a:p>
          <a:p>
            <a:pPr algn="just">
              <a:spcBef>
                <a:spcPts val="0"/>
              </a:spcBef>
            </a:pPr>
            <a:endParaRPr lang="pt-BR" sz="2000" b="1" u="sng" dirty="0">
              <a:solidFill>
                <a:schemeClr val="tx1"/>
              </a:solidFill>
            </a:endParaRPr>
          </a:p>
          <a:p>
            <a:pPr algn="just">
              <a:spcBef>
                <a:spcPts val="0"/>
              </a:spcBef>
            </a:pPr>
            <a:r>
              <a:rPr lang="pt-BR" sz="2000" dirty="0">
                <a:solidFill>
                  <a:schemeClr val="tx1"/>
                </a:solidFill>
              </a:rPr>
              <a:t>a) Apresente um plano de ação contendo cronograma e estabelecendo ações para cumprimento das referidas metas, prazos, responsáveis, detalhando o procedimento de avaliação e monitoramento do Plano Estadual de Educação, tendo em vista os riscos apontado</a:t>
            </a:r>
            <a:r>
              <a:rPr lang="pt-BR" sz="2100" dirty="0">
                <a:solidFill>
                  <a:schemeClr val="tx1"/>
                </a:solidFill>
              </a:rPr>
              <a:t>s.</a:t>
            </a:r>
          </a:p>
          <a:p>
            <a:pPr algn="just">
              <a:spcBef>
                <a:spcPts val="0"/>
              </a:spcBef>
            </a:pPr>
            <a:endParaRPr lang="pt-BR" sz="2100" dirty="0">
              <a:solidFill>
                <a:schemeClr val="tx1"/>
              </a:solidFill>
            </a:endParaRPr>
          </a:p>
          <a:p>
            <a:pPr algn="just">
              <a:spcBef>
                <a:spcPts val="0"/>
              </a:spcBef>
            </a:pPr>
            <a:r>
              <a:rPr lang="pt-BR" sz="2100" dirty="0">
                <a:solidFill>
                  <a:schemeClr val="tx1"/>
                </a:solidFill>
              </a:rPr>
              <a:t>b) Defina no plano de ação a ser elaborado, como se dará o processo de avaliação e monitoramento do PEE, e ainda que os resultados do monitoramento e avaliações realizados sejam divulgados, conforme determina o § 1º do art. 4º da Lei nº 18.969/2015.</a:t>
            </a:r>
          </a:p>
          <a:p>
            <a:pPr algn="just">
              <a:spcBef>
                <a:spcPts val="0"/>
              </a:spcBef>
            </a:pPr>
            <a:endParaRPr lang="pt-BR" sz="2100" dirty="0">
              <a:solidFill>
                <a:schemeClr val="tx1"/>
              </a:solidFill>
            </a:endParaRPr>
          </a:p>
          <a:p>
            <a:pPr algn="just">
              <a:spcBef>
                <a:spcPts val="0"/>
              </a:spcBef>
            </a:pPr>
            <a:r>
              <a:rPr lang="pt-BR" sz="2100" dirty="0">
                <a:solidFill>
                  <a:schemeClr val="tx1"/>
                </a:solidFill>
              </a:rPr>
              <a:t>c) Divulgue os resultados do monitoramento e avaliações nos respectivos sítios institucionais </a:t>
            </a:r>
            <a:r>
              <a:rPr lang="pt-BR" sz="2000" dirty="0">
                <a:solidFill>
                  <a:schemeClr val="tx1"/>
                </a:solidFill>
              </a:rPr>
              <a:t>da internet, de modo que a sociedade o conheça amplamente e acompanhe a sua implementação, conforme determina o § 1º do art. 4º da Lei nº 18.969/2015.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8914D336-DE8F-4879-914C-F47CF0D41615}"/>
              </a:ext>
            </a:extLst>
          </p:cNvPr>
          <p:cNvSpPr txBox="1">
            <a:spLocks/>
          </p:cNvSpPr>
          <p:nvPr/>
        </p:nvSpPr>
        <p:spPr>
          <a:xfrm>
            <a:off x="121855" y="1268760"/>
            <a:ext cx="9036496" cy="9031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300" b="1" dirty="0">
                <a:solidFill>
                  <a:srgbClr val="0070C0"/>
                </a:solidFill>
              </a:rPr>
              <a:t>AUDITORIA OPERACIONAL – Relatório nº 1/2018</a:t>
            </a:r>
          </a:p>
          <a:p>
            <a:r>
              <a:rPr lang="pt-BR" sz="3300" b="1" dirty="0">
                <a:solidFill>
                  <a:srgbClr val="0070C0"/>
                </a:solidFill>
              </a:rPr>
              <a:t>E</a:t>
            </a:r>
          </a:p>
          <a:p>
            <a:r>
              <a:rPr lang="pt-BR" sz="3300" b="1" dirty="0">
                <a:solidFill>
                  <a:srgbClr val="0070C0"/>
                </a:solidFill>
              </a:rPr>
              <a:t>ACOMPANHAMENTO - Gestão Compartilhada – Relatório nº 1/2018</a:t>
            </a:r>
          </a:p>
          <a:p>
            <a:endParaRPr lang="pt-BR" sz="2400" b="1" dirty="0">
              <a:solidFill>
                <a:srgbClr val="0070C0"/>
              </a:solidFill>
            </a:endParaRPr>
          </a:p>
          <a:p>
            <a:endParaRPr lang="pt-BR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004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95536" y="2348880"/>
            <a:ext cx="8748464" cy="4392488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</a:pPr>
            <a:r>
              <a:rPr lang="pt-BR" sz="2000" b="1" dirty="0">
                <a:solidFill>
                  <a:schemeClr val="accent1">
                    <a:lumMod val="75000"/>
                  </a:schemeClr>
                </a:solidFill>
              </a:rPr>
              <a:t>- </a:t>
            </a:r>
            <a:r>
              <a:rPr lang="pt-BR" sz="2000" b="1" u="sng" dirty="0">
                <a:solidFill>
                  <a:schemeClr val="accent1">
                    <a:lumMod val="75000"/>
                  </a:schemeClr>
                </a:solidFill>
              </a:rPr>
              <a:t>Objetivos:</a:t>
            </a:r>
          </a:p>
          <a:p>
            <a:pPr algn="just">
              <a:spcBef>
                <a:spcPts val="0"/>
              </a:spcBef>
            </a:pPr>
            <a:endParaRPr lang="pt-BR" sz="2000" dirty="0">
              <a:solidFill>
                <a:schemeClr val="tx1"/>
              </a:solidFill>
            </a:endParaRPr>
          </a:p>
          <a:p>
            <a:pPr algn="just"/>
            <a:r>
              <a:rPr lang="pt-BR" sz="2000" dirty="0">
                <a:solidFill>
                  <a:schemeClr val="tx1"/>
                </a:solidFill>
              </a:rPr>
              <a:t>Avaliação das ações desenvolvidas pela Seduce</a:t>
            </a:r>
          </a:p>
          <a:p>
            <a:pPr algn="just"/>
            <a:r>
              <a:rPr lang="pt-BR" sz="2000" dirty="0">
                <a:solidFill>
                  <a:schemeClr val="tx1"/>
                </a:solidFill>
              </a:rPr>
              <a:t>com vistas à implementação da Educação </a:t>
            </a:r>
          </a:p>
          <a:p>
            <a:pPr algn="just"/>
            <a:r>
              <a:rPr lang="pt-BR" sz="2000" dirty="0">
                <a:solidFill>
                  <a:schemeClr val="tx1"/>
                </a:solidFill>
              </a:rPr>
              <a:t>Inclusiva na rede estadual de ensino, </a:t>
            </a:r>
          </a:p>
          <a:p>
            <a:pPr algn="just"/>
            <a:r>
              <a:rPr lang="pt-BR" sz="2000" dirty="0">
                <a:solidFill>
                  <a:schemeClr val="tx1"/>
                </a:solidFill>
              </a:rPr>
              <a:t>sobretudo no tocante à promoção da </a:t>
            </a:r>
          </a:p>
          <a:p>
            <a:pPr algn="just"/>
            <a:r>
              <a:rPr lang="pt-BR" sz="2000" dirty="0">
                <a:solidFill>
                  <a:schemeClr val="tx1"/>
                </a:solidFill>
              </a:rPr>
              <a:t>acessibilidade, adequação de recursos </a:t>
            </a:r>
          </a:p>
          <a:p>
            <a:pPr algn="just"/>
            <a:r>
              <a:rPr lang="pt-BR" sz="2000" dirty="0">
                <a:solidFill>
                  <a:schemeClr val="tx1"/>
                </a:solidFill>
              </a:rPr>
              <a:t>pedagógicos e humanos, bem como verificação </a:t>
            </a:r>
          </a:p>
          <a:p>
            <a:pPr algn="just"/>
            <a:r>
              <a:rPr lang="pt-BR" sz="2000" dirty="0">
                <a:solidFill>
                  <a:schemeClr val="tx1"/>
                </a:solidFill>
              </a:rPr>
              <a:t>das oportunidades de aperfeiçoamento no que </a:t>
            </a:r>
          </a:p>
          <a:p>
            <a:pPr algn="just"/>
            <a:r>
              <a:rPr lang="pt-BR" sz="2000" dirty="0">
                <a:solidFill>
                  <a:schemeClr val="tx1"/>
                </a:solidFill>
              </a:rPr>
              <a:t>se refere às ações de planejamento desenvolvidas.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8914D336-DE8F-4879-914C-F47CF0D41615}"/>
              </a:ext>
            </a:extLst>
          </p:cNvPr>
          <p:cNvSpPr txBox="1">
            <a:spLocks/>
          </p:cNvSpPr>
          <p:nvPr/>
        </p:nvSpPr>
        <p:spPr>
          <a:xfrm>
            <a:off x="427011" y="1196752"/>
            <a:ext cx="8586700" cy="9031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b="1" dirty="0">
                <a:solidFill>
                  <a:srgbClr val="0070C0"/>
                </a:solidFill>
              </a:rPr>
              <a:t>AUDITORIA OPERACIONAL INTEGRADA (GERÊNCIA DE FISCALIZAÇÃO E GERÊNCIA DE OBRAS E SERVIÇOS DE ENGENHARIA) – Relatório nº 2/2018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740" y="2348880"/>
            <a:ext cx="3657600" cy="405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550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95536" y="2276872"/>
            <a:ext cx="8748464" cy="4392488"/>
          </a:xfrm>
        </p:spPr>
        <p:txBody>
          <a:bodyPr>
            <a:normAutofit fontScale="77500" lnSpcReduction="20000"/>
          </a:bodyPr>
          <a:lstStyle/>
          <a:p>
            <a:pPr algn="just">
              <a:spcBef>
                <a:spcPts val="0"/>
              </a:spcBef>
            </a:pPr>
            <a:endParaRPr lang="pt-BR" sz="2900" dirty="0">
              <a:solidFill>
                <a:schemeClr val="tx1"/>
              </a:solidFill>
            </a:endParaRPr>
          </a:p>
          <a:p>
            <a:pPr algn="just">
              <a:spcBef>
                <a:spcPts val="0"/>
              </a:spcBef>
            </a:pPr>
            <a:r>
              <a:rPr lang="pt-BR" sz="2900" dirty="0">
                <a:solidFill>
                  <a:schemeClr val="tx1"/>
                </a:solidFill>
              </a:rPr>
              <a:t>Meta 11 - Universalizar no prazo de 10 (dez) anos o acesso à Educação Básica e o Atendimento Educacional Especializado - AEE para a população de 4 (quatro) a 17 (dezessete) anos com deficiência, transtornos globais do desenvolvimento, altas habilidades/superdotação e demais necessidades especiais preferencialmente na rede regular de ensino, com garantia de sistema educacional inclusivo, de salas de recursos multifuncionais, classes, escolas ou serviços especializados públicos ou conveniados.</a:t>
            </a:r>
          </a:p>
          <a:p>
            <a:pPr algn="just">
              <a:spcBef>
                <a:spcPts val="0"/>
              </a:spcBef>
            </a:pPr>
            <a:endParaRPr lang="pt-BR" sz="2900" dirty="0">
              <a:solidFill>
                <a:schemeClr val="tx1"/>
              </a:solidFill>
            </a:endParaRPr>
          </a:p>
          <a:p>
            <a:pPr algn="just">
              <a:spcBef>
                <a:spcPts val="0"/>
              </a:spcBef>
            </a:pPr>
            <a:r>
              <a:rPr lang="pt-BR" sz="2900" dirty="0">
                <a:solidFill>
                  <a:schemeClr val="tx1"/>
                </a:solidFill>
              </a:rPr>
              <a:t>Meta 12 - Promover a articulação intersetorial entre órgãos e políticas públicas de Educação, Saúde, Assistência Social, Trabalho e Direitos Humanos, em parceria com as famílias, a fim de garantir os encaminhamentos e atendimentos necessários voltados à continuidade do atendimento escolar, na educação regular em suas etapas e modalidades, das pessoas com deficiência e transtornos globais do desenvolvimento e altas habilidades/superdotação.</a:t>
            </a:r>
          </a:p>
          <a:p>
            <a:pPr algn="just">
              <a:spcBef>
                <a:spcPts val="0"/>
              </a:spcBef>
            </a:pPr>
            <a:endParaRPr lang="pt-BR" dirty="0"/>
          </a:p>
          <a:p>
            <a:pPr algn="just">
              <a:spcBef>
                <a:spcPts val="0"/>
              </a:spcBef>
            </a:pPr>
            <a:endParaRPr lang="pt-BR" dirty="0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C3049792-0F6C-4711-9019-7A549E480E7F}"/>
              </a:ext>
            </a:extLst>
          </p:cNvPr>
          <p:cNvSpPr txBox="1">
            <a:spLocks/>
          </p:cNvSpPr>
          <p:nvPr/>
        </p:nvSpPr>
        <p:spPr>
          <a:xfrm>
            <a:off x="419767" y="1124744"/>
            <a:ext cx="8586700" cy="9031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b="1" dirty="0">
                <a:solidFill>
                  <a:srgbClr val="0070C0"/>
                </a:solidFill>
              </a:rPr>
              <a:t>AUDITORIA OPERACIONAL INTEGRADA (GERÊNCIA DE FISCALIZAÇÃO E GERÊNCIA DE OBRAS E SERVIÇOS DE ENGENHARIA) – Relatório nº 2/2018</a:t>
            </a:r>
          </a:p>
        </p:txBody>
      </p:sp>
    </p:spTree>
    <p:extLst>
      <p:ext uri="{BB962C8B-B14F-4D97-AF65-F5344CB8AC3E}">
        <p14:creationId xmlns:p14="http://schemas.microsoft.com/office/powerpoint/2010/main" val="1792846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2072183937"/>
              </p:ext>
            </p:extLst>
          </p:nvPr>
        </p:nvGraphicFramePr>
        <p:xfrm>
          <a:off x="950894" y="1340768"/>
          <a:ext cx="7620000" cy="5344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Retângulo 1">
            <a:extLst>
              <a:ext uri="{FF2B5EF4-FFF2-40B4-BE49-F238E27FC236}">
                <a16:creationId xmlns:a16="http://schemas.microsoft.com/office/drawing/2014/main" id="{03FC88C2-FF78-4295-8554-F58E21BC2045}"/>
              </a:ext>
            </a:extLst>
          </p:cNvPr>
          <p:cNvSpPr/>
          <p:nvPr/>
        </p:nvSpPr>
        <p:spPr>
          <a:xfrm>
            <a:off x="380105" y="1340768"/>
            <a:ext cx="14555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ts val="0"/>
              </a:spcBef>
            </a:pPr>
            <a:r>
              <a:rPr lang="pt-BR" b="1" dirty="0">
                <a:solidFill>
                  <a:schemeClr val="accent1">
                    <a:lumMod val="75000"/>
                  </a:schemeClr>
                </a:solidFill>
              </a:rPr>
              <a:t>- </a:t>
            </a:r>
            <a:r>
              <a:rPr lang="pt-BR" b="1" u="sng" dirty="0">
                <a:solidFill>
                  <a:schemeClr val="accent1">
                    <a:lumMod val="75000"/>
                  </a:schemeClr>
                </a:solidFill>
              </a:rPr>
              <a:t>Visão Geral:</a:t>
            </a:r>
          </a:p>
        </p:txBody>
      </p:sp>
    </p:spTree>
    <p:extLst>
      <p:ext uri="{BB962C8B-B14F-4D97-AF65-F5344CB8AC3E}">
        <p14:creationId xmlns:p14="http://schemas.microsoft.com/office/powerpoint/2010/main" val="600827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AEF86CA6-7F37-4FFF-B0BD-21A0FD72AB9F}"/>
              </a:ext>
            </a:extLst>
          </p:cNvPr>
          <p:cNvSpPr txBox="1">
            <a:spLocks/>
          </p:cNvSpPr>
          <p:nvPr/>
        </p:nvSpPr>
        <p:spPr>
          <a:xfrm>
            <a:off x="251520" y="869634"/>
            <a:ext cx="8856984" cy="9031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000" b="1" dirty="0">
                <a:solidFill>
                  <a:srgbClr val="0070C0"/>
                </a:solidFill>
              </a:rPr>
              <a:t>AUDITORIA OPERACIONAL INTEGRADA (GERÊNCIA DE FISCALIZAÇÃO E GERÊNCIA DE OBRAS E SERVIÇOS DE ENGENHARIA) – Relatório nº 2/2018</a:t>
            </a:r>
          </a:p>
        </p:txBody>
      </p:sp>
      <p:graphicFrame>
        <p:nvGraphicFramePr>
          <p:cNvPr id="9" name="Diagrama 8"/>
          <p:cNvGraphicFramePr/>
          <p:nvPr>
            <p:extLst>
              <p:ext uri="{D42A27DB-BD31-4B8C-83A1-F6EECF244321}">
                <p14:modId xmlns:p14="http://schemas.microsoft.com/office/powerpoint/2010/main" val="4121805318"/>
              </p:ext>
            </p:extLst>
          </p:nvPr>
        </p:nvGraphicFramePr>
        <p:xfrm>
          <a:off x="395536" y="1757040"/>
          <a:ext cx="8640960" cy="4840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CaixaDeTexto 1"/>
          <p:cNvSpPr txBox="1"/>
          <p:nvPr/>
        </p:nvSpPr>
        <p:spPr>
          <a:xfrm>
            <a:off x="539552" y="6165304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Requisições</a:t>
            </a:r>
            <a:r>
              <a:rPr lang="en-US" dirty="0"/>
              <a:t> de </a:t>
            </a:r>
            <a:r>
              <a:rPr lang="en-US" dirty="0" err="1"/>
              <a:t>Documentos</a:t>
            </a:r>
            <a:r>
              <a:rPr lang="en-US" dirty="0"/>
              <a:t>, </a:t>
            </a:r>
            <a:r>
              <a:rPr lang="en-US" dirty="0" err="1"/>
              <a:t>entrevistas</a:t>
            </a:r>
            <a:r>
              <a:rPr lang="en-US" dirty="0"/>
              <a:t>, </a:t>
            </a:r>
            <a:r>
              <a:rPr lang="en-US" dirty="0" err="1"/>
              <a:t>grupos</a:t>
            </a:r>
            <a:r>
              <a:rPr lang="en-US" dirty="0"/>
              <a:t> </a:t>
            </a:r>
            <a:r>
              <a:rPr lang="en-US" dirty="0" err="1"/>
              <a:t>focais</a:t>
            </a:r>
            <a:r>
              <a:rPr lang="en-US" dirty="0"/>
              <a:t>, </a:t>
            </a:r>
            <a:r>
              <a:rPr lang="en-US" dirty="0" err="1"/>
              <a:t>questionários</a:t>
            </a:r>
            <a:r>
              <a:rPr lang="en-US" dirty="0"/>
              <a:t> web, </a:t>
            </a:r>
            <a:r>
              <a:rPr lang="en-US" dirty="0" err="1"/>
              <a:t>visitas</a:t>
            </a:r>
            <a:r>
              <a:rPr lang="en-US" dirty="0"/>
              <a:t> </a:t>
            </a:r>
            <a:r>
              <a:rPr lang="en-US" dirty="0" err="1"/>
              <a:t>técnicas</a:t>
            </a:r>
            <a:endParaRPr lang="en-US" dirty="0"/>
          </a:p>
          <a:p>
            <a:r>
              <a:rPr lang="en-US" u="sng" dirty="0" err="1"/>
              <a:t>Finalização</a:t>
            </a:r>
            <a:r>
              <a:rPr lang="en-US" u="sng" dirty="0"/>
              <a:t> do </a:t>
            </a:r>
            <a:r>
              <a:rPr lang="en-US" u="sng" dirty="0" err="1"/>
              <a:t>trabalho</a:t>
            </a:r>
            <a:r>
              <a:rPr lang="en-US" u="sng" dirty="0"/>
              <a:t> </a:t>
            </a:r>
            <a:r>
              <a:rPr lang="pt-BR" u="sng" dirty="0"/>
              <a:t>– </a:t>
            </a:r>
            <a:r>
              <a:rPr lang="pt-BR" u="sng" dirty="0" err="1"/>
              <a:t>nov</a:t>
            </a:r>
            <a:r>
              <a:rPr lang="pt-BR" u="sng" dirty="0"/>
              <a:t>/2018</a:t>
            </a:r>
          </a:p>
        </p:txBody>
      </p:sp>
    </p:spTree>
    <p:extLst>
      <p:ext uri="{BB962C8B-B14F-4D97-AF65-F5344CB8AC3E}">
        <p14:creationId xmlns:p14="http://schemas.microsoft.com/office/powerpoint/2010/main" val="397100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892" y="2312876"/>
            <a:ext cx="4938092" cy="3506045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95536" y="1196752"/>
            <a:ext cx="8604448" cy="2232248"/>
          </a:xfrm>
        </p:spPr>
        <p:txBody>
          <a:bodyPr>
            <a:noAutofit/>
          </a:bodyPr>
          <a:lstStyle/>
          <a:p>
            <a:pPr algn="l"/>
            <a:r>
              <a:rPr lang="pt-BR" sz="3200" b="1" dirty="0"/>
              <a:t>A educação é um processo social, é desenvolvimento. Não é a preparação para a vida, é a própria vida.</a:t>
            </a:r>
            <a:br>
              <a:rPr lang="pt-BR" sz="3200" b="1" dirty="0"/>
            </a:br>
            <a:r>
              <a:rPr lang="pt-BR" sz="3200" b="1" dirty="0"/>
              <a:t/>
            </a:r>
            <a:br>
              <a:rPr lang="pt-BR" sz="3200" b="1" dirty="0"/>
            </a:br>
            <a:r>
              <a:rPr lang="pt-BR" sz="1600" b="1" dirty="0"/>
              <a:t>John Dewey</a:t>
            </a:r>
            <a:endParaRPr lang="pt-BR" sz="1600" dirty="0">
              <a:solidFill>
                <a:srgbClr val="0070C0"/>
              </a:solidFill>
            </a:endParaRPr>
          </a:p>
        </p:txBody>
      </p:sp>
      <p:sp>
        <p:nvSpPr>
          <p:cNvPr id="6" name="Subtítulo 5"/>
          <p:cNvSpPr>
            <a:spLocks noGrp="1"/>
          </p:cNvSpPr>
          <p:nvPr>
            <p:ph type="subTitle" idx="1"/>
          </p:nvPr>
        </p:nvSpPr>
        <p:spPr>
          <a:xfrm>
            <a:off x="1619672" y="3705858"/>
            <a:ext cx="2778360" cy="720080"/>
          </a:xfrm>
        </p:spPr>
        <p:txBody>
          <a:bodyPr>
            <a:noAutofit/>
          </a:bodyPr>
          <a:lstStyle/>
          <a:p>
            <a:r>
              <a:rPr lang="pt-BR" sz="2400" dirty="0">
                <a:solidFill>
                  <a:srgbClr val="0070C0"/>
                </a:solidFill>
              </a:rPr>
              <a:t>Obrigada!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63" y="4453226"/>
            <a:ext cx="4817268" cy="2330936"/>
          </a:xfrm>
          <a:prstGeom prst="rect">
            <a:avLst/>
          </a:prstGeom>
        </p:spPr>
      </p:pic>
      <p:sp>
        <p:nvSpPr>
          <p:cNvPr id="7" name="Subtítulo 2"/>
          <p:cNvSpPr txBox="1">
            <a:spLocks/>
          </p:cNvSpPr>
          <p:nvPr/>
        </p:nvSpPr>
        <p:spPr>
          <a:xfrm>
            <a:off x="5940152" y="6279191"/>
            <a:ext cx="4352528" cy="58348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600" dirty="0" smtClean="0">
                <a:solidFill>
                  <a:schemeClr val="tx1"/>
                </a:solidFill>
              </a:rPr>
              <a:t>Ana Ribeiro </a:t>
            </a:r>
            <a:r>
              <a:rPr lang="pt-BR" sz="1600" dirty="0" err="1" smtClean="0">
                <a:solidFill>
                  <a:schemeClr val="tx1"/>
                </a:solidFill>
              </a:rPr>
              <a:t>Danin</a:t>
            </a:r>
            <a:r>
              <a:rPr lang="pt-BR" sz="1600" dirty="0" smtClean="0">
                <a:solidFill>
                  <a:schemeClr val="tx1"/>
                </a:solidFill>
              </a:rPr>
              <a:t> Santiago</a:t>
            </a:r>
          </a:p>
          <a:p>
            <a:r>
              <a:rPr lang="pt-BR" sz="1600" dirty="0" smtClean="0">
                <a:solidFill>
                  <a:schemeClr val="tx1"/>
                </a:solidFill>
              </a:rPr>
              <a:t>Gerência de Fiscalização – Área I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1º </a:t>
            </a:r>
            <a:r>
              <a:rPr lang="en-US" sz="1600" dirty="0" err="1" smtClean="0">
                <a:solidFill>
                  <a:schemeClr val="tx1"/>
                </a:solidFill>
              </a:rPr>
              <a:t>andar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Bloco</a:t>
            </a:r>
            <a:r>
              <a:rPr lang="en-US" sz="1600" dirty="0" smtClean="0">
                <a:solidFill>
                  <a:schemeClr val="tx1"/>
                </a:solidFill>
              </a:rPr>
              <a:t> C – 3228.2748</a:t>
            </a:r>
            <a:endParaRPr lang="pt-BR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45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3B9842BA-96DA-4A3C-8EAF-EE1B0879456A}"/>
              </a:ext>
            </a:extLst>
          </p:cNvPr>
          <p:cNvSpPr txBox="1">
            <a:spLocks/>
          </p:cNvSpPr>
          <p:nvPr/>
        </p:nvSpPr>
        <p:spPr>
          <a:xfrm>
            <a:off x="287371" y="878855"/>
            <a:ext cx="8749125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300" b="1" dirty="0">
                <a:solidFill>
                  <a:schemeClr val="accent2">
                    <a:lumMod val="50000"/>
                  </a:schemeClr>
                </a:solidFill>
              </a:rPr>
              <a:t>TRABALHOS DE FISCALIZAÇÃO TCE/GO - PLANO ESTADUAL DE EDUCAÇÃO</a:t>
            </a:r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FFF8CF97-1DA4-4761-9FD9-2FEBDCC2311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9265845"/>
              </p:ext>
            </p:extLst>
          </p:nvPr>
        </p:nvGraphicFramePr>
        <p:xfrm>
          <a:off x="296582" y="3717032"/>
          <a:ext cx="8749125" cy="2232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60895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7504" y="1268760"/>
            <a:ext cx="9036496" cy="720080"/>
          </a:xfrm>
        </p:spPr>
        <p:txBody>
          <a:bodyPr>
            <a:normAutofit/>
          </a:bodyPr>
          <a:lstStyle/>
          <a:p>
            <a:r>
              <a:rPr lang="pt-BR" sz="2400" b="1" dirty="0">
                <a:solidFill>
                  <a:srgbClr val="0070C0"/>
                </a:solidFill>
              </a:rPr>
              <a:t>AUDITORIA OPERACIONAL COORDENADA – Relatório nº 1/2016</a:t>
            </a:r>
          </a:p>
        </p:txBody>
      </p:sp>
      <p:sp>
        <p:nvSpPr>
          <p:cNvPr id="6" name="Subtítulo 2">
            <a:extLst>
              <a:ext uri="{FF2B5EF4-FFF2-40B4-BE49-F238E27FC236}">
                <a16:creationId xmlns:a16="http://schemas.microsoft.com/office/drawing/2014/main" id="{B079393B-7AAA-44E7-8602-E52C7C51A3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7544" y="2420888"/>
            <a:ext cx="8532440" cy="3960440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  <a:buFontTx/>
              <a:buChar char="-"/>
            </a:pPr>
            <a:r>
              <a:rPr lang="pt-BR" sz="2200" b="1" u="sng" dirty="0">
                <a:solidFill>
                  <a:schemeClr val="accent1">
                    <a:lumMod val="75000"/>
                  </a:schemeClr>
                </a:solidFill>
              </a:rPr>
              <a:t> Objetivo</a:t>
            </a:r>
            <a:r>
              <a:rPr lang="pt-BR" sz="2200" u="sng" dirty="0">
                <a:solidFill>
                  <a:schemeClr val="accent1">
                    <a:lumMod val="75000"/>
                  </a:schemeClr>
                </a:solidFill>
              </a:rPr>
              <a:t>: </a:t>
            </a:r>
          </a:p>
          <a:p>
            <a:pPr algn="just">
              <a:spcBef>
                <a:spcPts val="0"/>
              </a:spcBef>
            </a:pPr>
            <a:endParaRPr lang="pt-BR" sz="2200" dirty="0"/>
          </a:p>
          <a:p>
            <a:pPr algn="just">
              <a:spcBef>
                <a:spcPts val="0"/>
              </a:spcBef>
            </a:pPr>
            <a:r>
              <a:rPr lang="pt-BR" sz="2200" dirty="0">
                <a:solidFill>
                  <a:schemeClr val="tx1"/>
                </a:solidFill>
              </a:rPr>
              <a:t>Avaliar a qualidade e a disponibilidade das instalações e equipamentos das escolas públicas de Ensino Fundamental.</a:t>
            </a:r>
          </a:p>
          <a:p>
            <a:pPr algn="just">
              <a:spcBef>
                <a:spcPts val="0"/>
              </a:spcBef>
            </a:pPr>
            <a:endParaRPr lang="pt-BR" sz="2200" dirty="0">
              <a:solidFill>
                <a:schemeClr val="tx1"/>
              </a:solidFill>
            </a:endParaRPr>
          </a:p>
          <a:p>
            <a:pPr algn="just">
              <a:spcBef>
                <a:spcPts val="0"/>
              </a:spcBef>
            </a:pPr>
            <a:r>
              <a:rPr lang="pt-BR" sz="2200" dirty="0">
                <a:solidFill>
                  <a:schemeClr val="tx1"/>
                </a:solidFill>
              </a:rPr>
              <a:t>Avaliar a aplicação dos recursos financeiros</a:t>
            </a:r>
          </a:p>
          <a:p>
            <a:pPr algn="just">
              <a:spcBef>
                <a:spcPts val="0"/>
              </a:spcBef>
            </a:pPr>
            <a:r>
              <a:rPr lang="pt-BR" sz="2200" dirty="0">
                <a:solidFill>
                  <a:schemeClr val="tx1"/>
                </a:solidFill>
              </a:rPr>
              <a:t>recebidos pelas escolas por meio do </a:t>
            </a:r>
          </a:p>
          <a:p>
            <a:pPr algn="just">
              <a:spcBef>
                <a:spcPts val="0"/>
              </a:spcBef>
            </a:pPr>
            <a:r>
              <a:rPr lang="pt-BR" sz="2200" dirty="0">
                <a:solidFill>
                  <a:schemeClr val="tx1"/>
                </a:solidFill>
              </a:rPr>
              <a:t>Programa Dinheiro Direto na Escola – </a:t>
            </a:r>
          </a:p>
          <a:p>
            <a:pPr algn="just">
              <a:spcBef>
                <a:spcPts val="0"/>
              </a:spcBef>
            </a:pPr>
            <a:r>
              <a:rPr lang="pt-BR" sz="2200" dirty="0">
                <a:solidFill>
                  <a:schemeClr val="tx1"/>
                </a:solidFill>
              </a:rPr>
              <a:t>PDDE e do Plano de Ações Articuladas – PAR.</a:t>
            </a:r>
          </a:p>
          <a:p>
            <a:pPr marL="457200" indent="-457200" algn="just">
              <a:buFontTx/>
              <a:buChar char="-"/>
            </a:pPr>
            <a:endParaRPr lang="pt-BR" sz="2400" dirty="0">
              <a:solidFill>
                <a:schemeClr val="tx1"/>
              </a:solidFill>
            </a:endParaRPr>
          </a:p>
          <a:p>
            <a:pPr marL="457200" indent="-457200" algn="just">
              <a:buFontTx/>
              <a:buChar char="-"/>
            </a:pPr>
            <a:endParaRPr lang="pt-BR" sz="2400" dirty="0">
              <a:solidFill>
                <a:schemeClr val="tx1"/>
              </a:solidFill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366B15D4-654A-47FD-9F58-7B7190260D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4077072"/>
            <a:ext cx="3419872" cy="2735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749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CF05D8B4-05DA-4FB8-A0C7-C7C5B5B7A7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512" y="980728"/>
            <a:ext cx="8964488" cy="1224136"/>
          </a:xfrm>
        </p:spPr>
        <p:txBody>
          <a:bodyPr>
            <a:normAutofit/>
          </a:bodyPr>
          <a:lstStyle/>
          <a:p>
            <a:r>
              <a:rPr lang="pt-BR" sz="2800" b="1" dirty="0">
                <a:solidFill>
                  <a:srgbClr val="0070C0"/>
                </a:solidFill>
              </a:rPr>
              <a:t>AUDITORIA OPERACIONAL COORDENADA – Relatório nº 1/2016</a:t>
            </a:r>
          </a:p>
        </p:txBody>
      </p:sp>
      <p:sp>
        <p:nvSpPr>
          <p:cNvPr id="4" name="Subtítulo 2">
            <a:extLst>
              <a:ext uri="{FF2B5EF4-FFF2-40B4-BE49-F238E27FC236}">
                <a16:creationId xmlns:a16="http://schemas.microsoft.com/office/drawing/2014/main" id="{00796E38-14B6-4568-BCBE-3EC7ADF08AA9}"/>
              </a:ext>
            </a:extLst>
          </p:cNvPr>
          <p:cNvSpPr txBox="1">
            <a:spLocks/>
          </p:cNvSpPr>
          <p:nvPr/>
        </p:nvSpPr>
        <p:spPr>
          <a:xfrm>
            <a:off x="539552" y="2564904"/>
            <a:ext cx="8208912" cy="331236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dirty="0">
                <a:solidFill>
                  <a:schemeClr val="tx1"/>
                </a:solidFill>
              </a:rPr>
              <a:t>Estratégia 2.13) garantir durante a vigência deste Plano, que todas as escolas da rede pública e privada tenham a estrutura física adequada para o oferecimento de atividades artísticas, culturais e esportivas e sejam dotadas de equipamentos, mobiliários, laboratórios de informática com internet e bibliotecas, com renovação constante do acervo bibliográfico.</a:t>
            </a:r>
          </a:p>
          <a:p>
            <a:pPr algn="just"/>
            <a:endParaRPr lang="pt-B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371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8914D336-DE8F-4879-914C-F47CF0D41615}"/>
              </a:ext>
            </a:extLst>
          </p:cNvPr>
          <p:cNvSpPr txBox="1">
            <a:spLocks/>
          </p:cNvSpPr>
          <p:nvPr/>
        </p:nvSpPr>
        <p:spPr>
          <a:xfrm>
            <a:off x="107504" y="908720"/>
            <a:ext cx="9036496" cy="9031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b="1" dirty="0">
                <a:solidFill>
                  <a:srgbClr val="0070C0"/>
                </a:solidFill>
              </a:rPr>
              <a:t>AUDITORIA OPERACIONAL COORDENADA – Relatório nº 1/2016</a:t>
            </a:r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id="{0CD411A7-1FA2-4C72-AA44-109EA2B92519}"/>
              </a:ext>
            </a:extLst>
          </p:cNvPr>
          <p:cNvSpPr txBox="1">
            <a:spLocks/>
          </p:cNvSpPr>
          <p:nvPr/>
        </p:nvSpPr>
        <p:spPr>
          <a:xfrm>
            <a:off x="286602" y="1732059"/>
            <a:ext cx="8532440" cy="1080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pt-BR" sz="2200" b="1" u="sng" dirty="0">
                <a:solidFill>
                  <a:schemeClr val="accent1">
                    <a:lumMod val="75000"/>
                  </a:schemeClr>
                </a:solidFill>
              </a:rPr>
              <a:t> Achados:</a:t>
            </a:r>
            <a:r>
              <a:rPr lang="pt-BR" sz="2200" b="1" dirty="0">
                <a:solidFill>
                  <a:schemeClr val="tx1"/>
                </a:solidFill>
              </a:rPr>
              <a:t> </a:t>
            </a:r>
            <a:r>
              <a:rPr lang="pt-BR" sz="2200" dirty="0">
                <a:solidFill>
                  <a:schemeClr val="tx1"/>
                </a:solidFill>
              </a:rPr>
              <a:t>1. Inadequação da Estrutura Física e Operacional das Unidades Escolares.</a:t>
            </a:r>
          </a:p>
        </p:txBody>
      </p:sp>
      <p:graphicFrame>
        <p:nvGraphicFramePr>
          <p:cNvPr id="13" name="Diagrama 12">
            <a:extLst>
              <a:ext uri="{FF2B5EF4-FFF2-40B4-BE49-F238E27FC236}">
                <a16:creationId xmlns:a16="http://schemas.microsoft.com/office/drawing/2014/main" id="{E861216E-4B51-465F-A618-17E35E9AD1B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37796766"/>
              </p:ext>
            </p:extLst>
          </p:nvPr>
        </p:nvGraphicFramePr>
        <p:xfrm>
          <a:off x="-47955" y="2782298"/>
          <a:ext cx="9444491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78998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8914D336-DE8F-4879-914C-F47CF0D41615}"/>
              </a:ext>
            </a:extLst>
          </p:cNvPr>
          <p:cNvSpPr txBox="1">
            <a:spLocks/>
          </p:cNvSpPr>
          <p:nvPr/>
        </p:nvSpPr>
        <p:spPr>
          <a:xfrm>
            <a:off x="89756" y="1014110"/>
            <a:ext cx="9036496" cy="9031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b="1" dirty="0">
                <a:solidFill>
                  <a:srgbClr val="0070C0"/>
                </a:solidFill>
              </a:rPr>
              <a:t>AUDITORIA OPERACIONAL COORDENADA – Relatório nº 1/2016</a:t>
            </a: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B99DE4F5-70A1-4EA1-923D-556055B6B0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17" y="4365104"/>
            <a:ext cx="3172826" cy="2278284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AF251533-1C1F-49B8-B9DE-B507CDFE5C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6335" y="4599005"/>
            <a:ext cx="4139952" cy="2104362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30E4ACA9-A98D-4A54-BC20-4F861EFEE3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725" y="3205234"/>
            <a:ext cx="2466021" cy="2022137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B2E222DF-27E9-4D22-948D-87F61D8431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32" y="1917292"/>
            <a:ext cx="2583195" cy="2022139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4F9AA3A5-4477-4CDF-B931-5C2FD1DE19C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837454"/>
            <a:ext cx="3932559" cy="2101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131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41276" y="2348880"/>
            <a:ext cx="8802724" cy="2781933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</a:pPr>
            <a:r>
              <a:rPr lang="pt-BR" sz="2000" b="1" dirty="0">
                <a:solidFill>
                  <a:schemeClr val="accent1">
                    <a:lumMod val="75000"/>
                  </a:schemeClr>
                </a:solidFill>
              </a:rPr>
              <a:t>- </a:t>
            </a:r>
            <a:r>
              <a:rPr lang="pt-BR" sz="2000" b="1" u="sng" dirty="0">
                <a:solidFill>
                  <a:schemeClr val="accent1">
                    <a:lumMod val="75000"/>
                  </a:schemeClr>
                </a:solidFill>
              </a:rPr>
              <a:t>Encaminhamento:</a:t>
            </a:r>
            <a:r>
              <a:rPr lang="pt-BR" sz="2000" b="1" u="sng" dirty="0">
                <a:solidFill>
                  <a:schemeClr val="tx1"/>
                </a:solidFill>
              </a:rPr>
              <a:t> </a:t>
            </a:r>
          </a:p>
          <a:p>
            <a:pPr algn="just">
              <a:spcBef>
                <a:spcPts val="0"/>
              </a:spcBef>
            </a:pPr>
            <a:endParaRPr lang="pt-BR" sz="2000" b="1" u="sng" dirty="0">
              <a:solidFill>
                <a:schemeClr val="tx1"/>
              </a:solidFill>
            </a:endParaRPr>
          </a:p>
          <a:p>
            <a:pPr algn="just">
              <a:spcBef>
                <a:spcPts val="0"/>
              </a:spcBef>
            </a:pPr>
            <a:r>
              <a:rPr lang="pt-BR" sz="2000" dirty="0">
                <a:solidFill>
                  <a:schemeClr val="tx1"/>
                </a:solidFill>
              </a:rPr>
              <a:t>Recomende à Seduce que efetue um diagnóstico da situação da infraestrutura das escolas estaduais, destacando as situações mais graves ou que ensejam a interdição e, a partir dos dados coletados, elabore um plano de manutenção ou de ação com vistas a promover a reestruturação das escolas para atendimento dos padrões mínimos de qualidade, em conformidade com a legislação e normas vigentes. 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8914D336-DE8F-4879-914C-F47CF0D41615}"/>
              </a:ext>
            </a:extLst>
          </p:cNvPr>
          <p:cNvSpPr txBox="1">
            <a:spLocks/>
          </p:cNvSpPr>
          <p:nvPr/>
        </p:nvSpPr>
        <p:spPr>
          <a:xfrm>
            <a:off x="89756" y="1014110"/>
            <a:ext cx="9036496" cy="9031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b="1" dirty="0">
                <a:solidFill>
                  <a:srgbClr val="0070C0"/>
                </a:solidFill>
              </a:rPr>
              <a:t>AUDITORIA OPERACIONAL COORDENADA – Relatório nº 1/2016</a:t>
            </a:r>
          </a:p>
        </p:txBody>
      </p:sp>
    </p:spTree>
    <p:extLst>
      <p:ext uri="{BB962C8B-B14F-4D97-AF65-F5344CB8AC3E}">
        <p14:creationId xmlns:p14="http://schemas.microsoft.com/office/powerpoint/2010/main" val="3392065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4242</TotalTime>
  <Words>2879</Words>
  <Application>Microsoft Office PowerPoint</Application>
  <PresentationFormat>Apresentação na tela (4:3)</PresentationFormat>
  <Paragraphs>241</Paragraphs>
  <Slides>37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37</vt:i4>
      </vt:variant>
    </vt:vector>
  </HeadingPairs>
  <TitlesOfParts>
    <vt:vector size="40" baseType="lpstr">
      <vt:lpstr>Arial</vt:lpstr>
      <vt:lpstr>Calibri</vt:lpstr>
      <vt:lpstr>Tema do Office</vt:lpstr>
      <vt:lpstr>TRABALHOS DE FISCALIZAÇÃO TCE/GO - PLANO ESTADUAL DE EDUCAÇÃO</vt:lpstr>
      <vt:lpstr>Apresentação do PowerPoint</vt:lpstr>
      <vt:lpstr>Apresentação do PowerPoint</vt:lpstr>
      <vt:lpstr>Apresentação do PowerPoint</vt:lpstr>
      <vt:lpstr>AUDITORIA OPERACIONAL COORDENADA – Relatório nº 1/2016</vt:lpstr>
      <vt:lpstr>AUDITORIA OPERACIONAL COORDENADA – Relatório nº 1/2016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 educação é um processo social, é desenvolvimento. Não é a preparação para a vida, é a própria vida.  John Dewey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Jadson Aires Dorneles</dc:creator>
  <cp:lastModifiedBy>Usuário do Windows</cp:lastModifiedBy>
  <cp:revision>226</cp:revision>
  <dcterms:created xsi:type="dcterms:W3CDTF">2017-10-30T17:52:26Z</dcterms:created>
  <dcterms:modified xsi:type="dcterms:W3CDTF">2018-11-06T22:30:36Z</dcterms:modified>
</cp:coreProperties>
</file>